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3" r:id="rId4"/>
    <p:sldId id="259" r:id="rId5"/>
    <p:sldId id="304" r:id="rId6"/>
    <p:sldId id="300" r:id="rId7"/>
    <p:sldId id="301" r:id="rId8"/>
    <p:sldId id="258" r:id="rId9"/>
    <p:sldId id="260" r:id="rId10"/>
    <p:sldId id="266" r:id="rId11"/>
    <p:sldId id="313" r:id="rId12"/>
    <p:sldId id="314" r:id="rId13"/>
    <p:sldId id="315" r:id="rId14"/>
    <p:sldId id="316" r:id="rId15"/>
    <p:sldId id="261" r:id="rId16"/>
    <p:sldId id="262" r:id="rId17"/>
    <p:sldId id="263" r:id="rId18"/>
    <p:sldId id="264" r:id="rId19"/>
    <p:sldId id="265" r:id="rId20"/>
    <p:sldId id="267" r:id="rId21"/>
    <p:sldId id="307" r:id="rId22"/>
    <p:sldId id="308" r:id="rId23"/>
    <p:sldId id="309" r:id="rId24"/>
    <p:sldId id="310" r:id="rId25"/>
    <p:sldId id="311" r:id="rId26"/>
    <p:sldId id="312" r:id="rId27"/>
    <p:sldId id="305" r:id="rId28"/>
    <p:sldId id="268" r:id="rId29"/>
    <p:sldId id="269" r:id="rId30"/>
    <p:sldId id="270" r:id="rId31"/>
    <p:sldId id="271" r:id="rId32"/>
    <p:sldId id="272" r:id="rId33"/>
    <p:sldId id="273" r:id="rId34"/>
    <p:sldId id="274" r:id="rId35"/>
    <p:sldId id="275" r:id="rId36"/>
    <p:sldId id="276" r:id="rId37"/>
    <p:sldId id="278" r:id="rId38"/>
    <p:sldId id="277" r:id="rId39"/>
    <p:sldId id="281" r:id="rId40"/>
    <p:sldId id="279" r:id="rId41"/>
    <p:sldId id="282" r:id="rId42"/>
    <p:sldId id="283" r:id="rId43"/>
    <p:sldId id="285" r:id="rId44"/>
    <p:sldId id="287" r:id="rId45"/>
    <p:sldId id="286" r:id="rId46"/>
    <p:sldId id="306" r:id="rId47"/>
    <p:sldId id="288" r:id="rId48"/>
    <p:sldId id="289" r:id="rId49"/>
    <p:sldId id="291" r:id="rId50"/>
    <p:sldId id="290" r:id="rId51"/>
    <p:sldId id="292" r:id="rId52"/>
    <p:sldId id="293"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91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579054-ABA6-4D56-BBF8-5F5330CB144F}"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FCAA923F-32B6-4EF6-80D1-95429345673F}">
      <dgm:prSet phldrT="[Text]"/>
      <dgm:spPr/>
      <dgm:t>
        <a:bodyPr/>
        <a:lstStyle/>
        <a:p>
          <a:r>
            <a:rPr lang="en-US" dirty="0" smtClean="0"/>
            <a:t>Q’s usually addressed under IF</a:t>
          </a:r>
          <a:endParaRPr lang="en-US" dirty="0"/>
        </a:p>
      </dgm:t>
    </dgm:pt>
    <dgm:pt modelId="{0510A906-C132-48B9-B2E9-193E4EB57EDF}" type="parTrans" cxnId="{303C1661-98F0-4DA6-BE4A-DA33BA612878}">
      <dgm:prSet/>
      <dgm:spPr/>
      <dgm:t>
        <a:bodyPr/>
        <a:lstStyle/>
        <a:p>
          <a:endParaRPr lang="en-US"/>
        </a:p>
      </dgm:t>
    </dgm:pt>
    <dgm:pt modelId="{45C05D4B-7697-4D66-ABBE-AF77471F5D93}" type="sibTrans" cxnId="{303C1661-98F0-4DA6-BE4A-DA33BA612878}">
      <dgm:prSet/>
      <dgm:spPr/>
      <dgm:t>
        <a:bodyPr/>
        <a:lstStyle/>
        <a:p>
          <a:endParaRPr lang="en-US"/>
        </a:p>
      </dgm:t>
    </dgm:pt>
    <dgm:pt modelId="{FED184AF-8909-428D-B63A-5E156A79B3D4}">
      <dgm:prSet phldrT="[Text]"/>
      <dgm:spPr/>
      <dgm:t>
        <a:bodyPr/>
        <a:lstStyle/>
        <a:p>
          <a:r>
            <a:rPr lang="en-US" dirty="0" smtClean="0"/>
            <a:t>Should emerging market economies liberalize their financial markets</a:t>
          </a:r>
          <a:endParaRPr lang="en-US" dirty="0"/>
        </a:p>
      </dgm:t>
    </dgm:pt>
    <dgm:pt modelId="{EFF82082-9036-4BB3-9299-650866E48D64}" type="parTrans" cxnId="{660D80D3-39EF-40D1-9C68-F7592A6436B2}">
      <dgm:prSet/>
      <dgm:spPr/>
      <dgm:t>
        <a:bodyPr/>
        <a:lstStyle/>
        <a:p>
          <a:endParaRPr lang="en-US"/>
        </a:p>
      </dgm:t>
    </dgm:pt>
    <dgm:pt modelId="{019FF916-CC33-4336-BBAC-DEBDB86F8320}" type="sibTrans" cxnId="{660D80D3-39EF-40D1-9C68-F7592A6436B2}">
      <dgm:prSet/>
      <dgm:spPr/>
      <dgm:t>
        <a:bodyPr/>
        <a:lstStyle/>
        <a:p>
          <a:endParaRPr lang="en-US"/>
        </a:p>
      </dgm:t>
    </dgm:pt>
    <dgm:pt modelId="{F906DE46-9DA1-4323-A157-BE1366E538E4}">
      <dgm:prSet phldrT="[Text]"/>
      <dgm:spPr/>
      <dgm:t>
        <a:bodyPr/>
        <a:lstStyle/>
        <a:p>
          <a:r>
            <a:rPr lang="en-US" dirty="0" smtClean="0"/>
            <a:t>What has happened (what will happen) to the dollar</a:t>
          </a:r>
          <a:endParaRPr lang="en-US" dirty="0"/>
        </a:p>
      </dgm:t>
    </dgm:pt>
    <dgm:pt modelId="{C2461F86-344E-4FB3-A627-92FB5C649972}" type="parTrans" cxnId="{74FB8661-6226-462F-909F-3BDAD37A9FEE}">
      <dgm:prSet/>
      <dgm:spPr/>
      <dgm:t>
        <a:bodyPr/>
        <a:lstStyle/>
        <a:p>
          <a:endParaRPr lang="en-US"/>
        </a:p>
      </dgm:t>
    </dgm:pt>
    <dgm:pt modelId="{E76BBED5-1D59-4B5B-BAAB-D5EA1DD2B9E3}" type="sibTrans" cxnId="{74FB8661-6226-462F-909F-3BDAD37A9FEE}">
      <dgm:prSet/>
      <dgm:spPr/>
      <dgm:t>
        <a:bodyPr/>
        <a:lstStyle/>
        <a:p>
          <a:endParaRPr lang="en-US"/>
        </a:p>
      </dgm:t>
    </dgm:pt>
    <dgm:pt modelId="{9D7AE1F3-899F-4048-9E54-E2CB460BCEFA}">
      <dgm:prSet phldrT="[Text]"/>
      <dgm:spPr/>
      <dgm:t>
        <a:bodyPr/>
        <a:lstStyle/>
        <a:p>
          <a:r>
            <a:rPr lang="en-US" dirty="0" smtClean="0"/>
            <a:t>Is the current account deficit too large?</a:t>
          </a:r>
          <a:endParaRPr lang="en-US" dirty="0"/>
        </a:p>
      </dgm:t>
    </dgm:pt>
    <dgm:pt modelId="{C4CAA64F-B052-4D41-86A5-21547E0F2E38}" type="parTrans" cxnId="{EC8DED52-261A-4AAA-812F-764BD577688D}">
      <dgm:prSet/>
      <dgm:spPr/>
      <dgm:t>
        <a:bodyPr/>
        <a:lstStyle/>
        <a:p>
          <a:endParaRPr lang="en-US"/>
        </a:p>
      </dgm:t>
    </dgm:pt>
    <dgm:pt modelId="{4D1541D0-745A-4D35-A65C-C4247A31DCCD}" type="sibTrans" cxnId="{EC8DED52-261A-4AAA-812F-764BD577688D}">
      <dgm:prSet/>
      <dgm:spPr/>
      <dgm:t>
        <a:bodyPr/>
        <a:lstStyle/>
        <a:p>
          <a:endParaRPr lang="en-US"/>
        </a:p>
      </dgm:t>
    </dgm:pt>
    <dgm:pt modelId="{22B693A3-2183-487A-B4B0-4333F1A9B113}">
      <dgm:prSet phldrT="[Text]"/>
      <dgm:spPr/>
      <dgm:t>
        <a:bodyPr/>
        <a:lstStyle/>
        <a:p>
          <a:r>
            <a:rPr lang="en-US" dirty="0" smtClean="0"/>
            <a:t>Should China devalue its </a:t>
          </a:r>
          <a:r>
            <a:rPr lang="en-US" dirty="0" smtClean="0"/>
            <a:t>Yuan</a:t>
          </a:r>
          <a:endParaRPr lang="en-US" dirty="0"/>
        </a:p>
      </dgm:t>
    </dgm:pt>
    <dgm:pt modelId="{89922893-AC5D-4822-9580-FC90F4086A3C}" type="parTrans" cxnId="{AB005365-331F-4EA2-820F-973B0A678A14}">
      <dgm:prSet/>
      <dgm:spPr/>
      <dgm:t>
        <a:bodyPr/>
        <a:lstStyle/>
        <a:p>
          <a:endParaRPr lang="en-US"/>
        </a:p>
      </dgm:t>
    </dgm:pt>
    <dgm:pt modelId="{A2FB5C78-761B-4FF1-A117-843164308334}" type="sibTrans" cxnId="{AB005365-331F-4EA2-820F-973B0A678A14}">
      <dgm:prSet/>
      <dgm:spPr/>
      <dgm:t>
        <a:bodyPr/>
        <a:lstStyle/>
        <a:p>
          <a:endParaRPr lang="en-US"/>
        </a:p>
      </dgm:t>
    </dgm:pt>
    <dgm:pt modelId="{45429855-2C7D-4518-B5D6-80B0A53ABB6E}">
      <dgm:prSet phldrT="[Text]"/>
      <dgm:spPr/>
      <dgm:t>
        <a:bodyPr/>
        <a:lstStyle/>
        <a:p>
          <a:r>
            <a:rPr lang="en-US" dirty="0" smtClean="0"/>
            <a:t>Is this good for world economic growth, or a source of instability</a:t>
          </a:r>
          <a:endParaRPr lang="en-US" dirty="0"/>
        </a:p>
      </dgm:t>
    </dgm:pt>
    <dgm:pt modelId="{DA45DF78-81F2-4961-ADFF-3FD64247F8DE}" type="parTrans" cxnId="{77A8017C-8A38-4FB8-80A6-9B02B9C9BBF2}">
      <dgm:prSet/>
      <dgm:spPr/>
      <dgm:t>
        <a:bodyPr/>
        <a:lstStyle/>
        <a:p>
          <a:endParaRPr lang="en-US"/>
        </a:p>
      </dgm:t>
    </dgm:pt>
    <dgm:pt modelId="{6A9652D3-4BD4-4728-A60B-4E78B430A420}" type="sibTrans" cxnId="{77A8017C-8A38-4FB8-80A6-9B02B9C9BBF2}">
      <dgm:prSet/>
      <dgm:spPr/>
      <dgm:t>
        <a:bodyPr/>
        <a:lstStyle/>
        <a:p>
          <a:endParaRPr lang="en-US"/>
        </a:p>
      </dgm:t>
    </dgm:pt>
    <dgm:pt modelId="{D1C8C1D8-5F07-46C7-B9FB-E01B294F5019}">
      <dgm:prSet/>
      <dgm:spPr/>
      <dgm:t>
        <a:bodyPr/>
        <a:lstStyle/>
        <a:p>
          <a:r>
            <a:rPr lang="en-US" smtClean="0"/>
            <a:t>How, if at all, should we reform the IMF</a:t>
          </a:r>
          <a:endParaRPr lang="en-US"/>
        </a:p>
      </dgm:t>
    </dgm:pt>
    <dgm:pt modelId="{78C85B78-8E00-45B7-82D4-B508F23B834B}" type="parTrans" cxnId="{67D65C46-0311-4F86-904E-A60255C0F4FF}">
      <dgm:prSet/>
      <dgm:spPr/>
      <dgm:t>
        <a:bodyPr/>
        <a:lstStyle/>
        <a:p>
          <a:endParaRPr lang="en-US"/>
        </a:p>
      </dgm:t>
    </dgm:pt>
    <dgm:pt modelId="{DC19AD10-0EC0-4257-BBED-DE82CC8BE061}" type="sibTrans" cxnId="{67D65C46-0311-4F86-904E-A60255C0F4FF}">
      <dgm:prSet/>
      <dgm:spPr/>
      <dgm:t>
        <a:bodyPr/>
        <a:lstStyle/>
        <a:p>
          <a:endParaRPr lang="en-US"/>
        </a:p>
      </dgm:t>
    </dgm:pt>
    <dgm:pt modelId="{EC91DF75-726F-410D-8345-85002641082E}" type="pres">
      <dgm:prSet presAssocID="{83579054-ABA6-4D56-BBF8-5F5330CB144F}" presName="composite" presStyleCnt="0">
        <dgm:presLayoutVars>
          <dgm:chMax val="1"/>
          <dgm:dir/>
          <dgm:resizeHandles val="exact"/>
        </dgm:presLayoutVars>
      </dgm:prSet>
      <dgm:spPr/>
      <dgm:t>
        <a:bodyPr/>
        <a:lstStyle/>
        <a:p>
          <a:endParaRPr lang="en-US"/>
        </a:p>
      </dgm:t>
    </dgm:pt>
    <dgm:pt modelId="{C002FA7E-3FF0-4DDE-8D60-134660436E96}" type="pres">
      <dgm:prSet presAssocID="{83579054-ABA6-4D56-BBF8-5F5330CB144F}" presName="radial" presStyleCnt="0">
        <dgm:presLayoutVars>
          <dgm:animLvl val="ctr"/>
        </dgm:presLayoutVars>
      </dgm:prSet>
      <dgm:spPr/>
    </dgm:pt>
    <dgm:pt modelId="{46B22CD6-68B1-4C8A-9197-D856370C10DE}" type="pres">
      <dgm:prSet presAssocID="{FCAA923F-32B6-4EF6-80D1-95429345673F}" presName="centerShape" presStyleLbl="vennNode1" presStyleIdx="0" presStyleCnt="7"/>
      <dgm:spPr/>
      <dgm:t>
        <a:bodyPr/>
        <a:lstStyle/>
        <a:p>
          <a:endParaRPr lang="en-US"/>
        </a:p>
      </dgm:t>
    </dgm:pt>
    <dgm:pt modelId="{6D3DA7D5-9115-4DEA-BA37-73C0ACE0A6AE}" type="pres">
      <dgm:prSet presAssocID="{FED184AF-8909-428D-B63A-5E156A79B3D4}" presName="node" presStyleLbl="vennNode1" presStyleIdx="1" presStyleCnt="7">
        <dgm:presLayoutVars>
          <dgm:bulletEnabled val="1"/>
        </dgm:presLayoutVars>
      </dgm:prSet>
      <dgm:spPr/>
      <dgm:t>
        <a:bodyPr/>
        <a:lstStyle/>
        <a:p>
          <a:endParaRPr lang="en-US"/>
        </a:p>
      </dgm:t>
    </dgm:pt>
    <dgm:pt modelId="{BE93A005-046B-4E4F-8BC4-02BC3138B514}" type="pres">
      <dgm:prSet presAssocID="{F906DE46-9DA1-4323-A157-BE1366E538E4}" presName="node" presStyleLbl="vennNode1" presStyleIdx="2" presStyleCnt="7">
        <dgm:presLayoutVars>
          <dgm:bulletEnabled val="1"/>
        </dgm:presLayoutVars>
      </dgm:prSet>
      <dgm:spPr/>
      <dgm:t>
        <a:bodyPr/>
        <a:lstStyle/>
        <a:p>
          <a:endParaRPr lang="en-US"/>
        </a:p>
      </dgm:t>
    </dgm:pt>
    <dgm:pt modelId="{4B2F52D0-3D9D-4DFD-87A4-265300C4D60E}" type="pres">
      <dgm:prSet presAssocID="{9D7AE1F3-899F-4048-9E54-E2CB460BCEFA}" presName="node" presStyleLbl="vennNode1" presStyleIdx="3" presStyleCnt="7">
        <dgm:presLayoutVars>
          <dgm:bulletEnabled val="1"/>
        </dgm:presLayoutVars>
      </dgm:prSet>
      <dgm:spPr/>
      <dgm:t>
        <a:bodyPr/>
        <a:lstStyle/>
        <a:p>
          <a:endParaRPr lang="en-US"/>
        </a:p>
      </dgm:t>
    </dgm:pt>
    <dgm:pt modelId="{210555C8-93D2-464B-88DD-49AE7821A58E}" type="pres">
      <dgm:prSet presAssocID="{22B693A3-2183-487A-B4B0-4333F1A9B113}" presName="node" presStyleLbl="vennNode1" presStyleIdx="4" presStyleCnt="7">
        <dgm:presLayoutVars>
          <dgm:bulletEnabled val="1"/>
        </dgm:presLayoutVars>
      </dgm:prSet>
      <dgm:spPr/>
      <dgm:t>
        <a:bodyPr/>
        <a:lstStyle/>
        <a:p>
          <a:endParaRPr lang="en-US"/>
        </a:p>
      </dgm:t>
    </dgm:pt>
    <dgm:pt modelId="{20F26734-EC4A-4DDB-BC0D-374DD21FE032}" type="pres">
      <dgm:prSet presAssocID="{45429855-2C7D-4518-B5D6-80B0A53ABB6E}" presName="node" presStyleLbl="vennNode1" presStyleIdx="5" presStyleCnt="7">
        <dgm:presLayoutVars>
          <dgm:bulletEnabled val="1"/>
        </dgm:presLayoutVars>
      </dgm:prSet>
      <dgm:spPr/>
      <dgm:t>
        <a:bodyPr/>
        <a:lstStyle/>
        <a:p>
          <a:endParaRPr lang="en-US"/>
        </a:p>
      </dgm:t>
    </dgm:pt>
    <dgm:pt modelId="{FBB2193E-185D-4BEF-802F-F160EC7A4303}" type="pres">
      <dgm:prSet presAssocID="{D1C8C1D8-5F07-46C7-B9FB-E01B294F5019}" presName="node" presStyleLbl="vennNode1" presStyleIdx="6" presStyleCnt="7">
        <dgm:presLayoutVars>
          <dgm:bulletEnabled val="1"/>
        </dgm:presLayoutVars>
      </dgm:prSet>
      <dgm:spPr/>
      <dgm:t>
        <a:bodyPr/>
        <a:lstStyle/>
        <a:p>
          <a:endParaRPr lang="en-US"/>
        </a:p>
      </dgm:t>
    </dgm:pt>
  </dgm:ptLst>
  <dgm:cxnLst>
    <dgm:cxn modelId="{67D65C46-0311-4F86-904E-A60255C0F4FF}" srcId="{FCAA923F-32B6-4EF6-80D1-95429345673F}" destId="{D1C8C1D8-5F07-46C7-B9FB-E01B294F5019}" srcOrd="5" destOrd="0" parTransId="{78C85B78-8E00-45B7-82D4-B508F23B834B}" sibTransId="{DC19AD10-0EC0-4257-BBED-DE82CC8BE061}"/>
    <dgm:cxn modelId="{EC8DED52-261A-4AAA-812F-764BD577688D}" srcId="{FCAA923F-32B6-4EF6-80D1-95429345673F}" destId="{9D7AE1F3-899F-4048-9E54-E2CB460BCEFA}" srcOrd="2" destOrd="0" parTransId="{C4CAA64F-B052-4D41-86A5-21547E0F2E38}" sibTransId="{4D1541D0-745A-4D35-A65C-C4247A31DCCD}"/>
    <dgm:cxn modelId="{660D80D3-39EF-40D1-9C68-F7592A6436B2}" srcId="{FCAA923F-32B6-4EF6-80D1-95429345673F}" destId="{FED184AF-8909-428D-B63A-5E156A79B3D4}" srcOrd="0" destOrd="0" parTransId="{EFF82082-9036-4BB3-9299-650866E48D64}" sibTransId="{019FF916-CC33-4336-BBAC-DEBDB86F8320}"/>
    <dgm:cxn modelId="{B685B865-7090-4C2C-B85F-DE17525FCD59}" type="presOf" srcId="{9D7AE1F3-899F-4048-9E54-E2CB460BCEFA}" destId="{4B2F52D0-3D9D-4DFD-87A4-265300C4D60E}" srcOrd="0" destOrd="0" presId="urn:microsoft.com/office/officeart/2005/8/layout/radial3"/>
    <dgm:cxn modelId="{77A8017C-8A38-4FB8-80A6-9B02B9C9BBF2}" srcId="{FCAA923F-32B6-4EF6-80D1-95429345673F}" destId="{45429855-2C7D-4518-B5D6-80B0A53ABB6E}" srcOrd="4" destOrd="0" parTransId="{DA45DF78-81F2-4961-ADFF-3FD64247F8DE}" sibTransId="{6A9652D3-4BD4-4728-A60B-4E78B430A420}"/>
    <dgm:cxn modelId="{02EA957D-E7C8-4AD4-8C53-73F906844EF5}" type="presOf" srcId="{D1C8C1D8-5F07-46C7-B9FB-E01B294F5019}" destId="{FBB2193E-185D-4BEF-802F-F160EC7A4303}" srcOrd="0" destOrd="0" presId="urn:microsoft.com/office/officeart/2005/8/layout/radial3"/>
    <dgm:cxn modelId="{71B0962D-98BB-4C4A-85A2-604F0F3FD8FF}" type="presOf" srcId="{FCAA923F-32B6-4EF6-80D1-95429345673F}" destId="{46B22CD6-68B1-4C8A-9197-D856370C10DE}" srcOrd="0" destOrd="0" presId="urn:microsoft.com/office/officeart/2005/8/layout/radial3"/>
    <dgm:cxn modelId="{4A3E533A-34F7-432F-ADDC-4A9BBBCABE66}" type="presOf" srcId="{83579054-ABA6-4D56-BBF8-5F5330CB144F}" destId="{EC91DF75-726F-410D-8345-85002641082E}" srcOrd="0" destOrd="0" presId="urn:microsoft.com/office/officeart/2005/8/layout/radial3"/>
    <dgm:cxn modelId="{0BC5856C-176D-4A74-A708-FABA16392C0B}" type="presOf" srcId="{22B693A3-2183-487A-B4B0-4333F1A9B113}" destId="{210555C8-93D2-464B-88DD-49AE7821A58E}" srcOrd="0" destOrd="0" presId="urn:microsoft.com/office/officeart/2005/8/layout/radial3"/>
    <dgm:cxn modelId="{AB005365-331F-4EA2-820F-973B0A678A14}" srcId="{FCAA923F-32B6-4EF6-80D1-95429345673F}" destId="{22B693A3-2183-487A-B4B0-4333F1A9B113}" srcOrd="3" destOrd="0" parTransId="{89922893-AC5D-4822-9580-FC90F4086A3C}" sibTransId="{A2FB5C78-761B-4FF1-A117-843164308334}"/>
    <dgm:cxn modelId="{D9AA19ED-A17D-4ADA-A5AD-9B25EAE9CB02}" type="presOf" srcId="{45429855-2C7D-4518-B5D6-80B0A53ABB6E}" destId="{20F26734-EC4A-4DDB-BC0D-374DD21FE032}" srcOrd="0" destOrd="0" presId="urn:microsoft.com/office/officeart/2005/8/layout/radial3"/>
    <dgm:cxn modelId="{74FB8661-6226-462F-909F-3BDAD37A9FEE}" srcId="{FCAA923F-32B6-4EF6-80D1-95429345673F}" destId="{F906DE46-9DA1-4323-A157-BE1366E538E4}" srcOrd="1" destOrd="0" parTransId="{C2461F86-344E-4FB3-A627-92FB5C649972}" sibTransId="{E76BBED5-1D59-4B5B-BAAB-D5EA1DD2B9E3}"/>
    <dgm:cxn modelId="{2DFFB1F5-1AA6-4E14-9C6D-E358835C1191}" type="presOf" srcId="{FED184AF-8909-428D-B63A-5E156A79B3D4}" destId="{6D3DA7D5-9115-4DEA-BA37-73C0ACE0A6AE}" srcOrd="0" destOrd="0" presId="urn:microsoft.com/office/officeart/2005/8/layout/radial3"/>
    <dgm:cxn modelId="{303C1661-98F0-4DA6-BE4A-DA33BA612878}" srcId="{83579054-ABA6-4D56-BBF8-5F5330CB144F}" destId="{FCAA923F-32B6-4EF6-80D1-95429345673F}" srcOrd="0" destOrd="0" parTransId="{0510A906-C132-48B9-B2E9-193E4EB57EDF}" sibTransId="{45C05D4B-7697-4D66-ABBE-AF77471F5D93}"/>
    <dgm:cxn modelId="{EFE53038-2CEC-4967-ADBF-7A484FC20F8F}" type="presOf" srcId="{F906DE46-9DA1-4323-A157-BE1366E538E4}" destId="{BE93A005-046B-4E4F-8BC4-02BC3138B514}" srcOrd="0" destOrd="0" presId="urn:microsoft.com/office/officeart/2005/8/layout/radial3"/>
    <dgm:cxn modelId="{C0153C35-9D8D-44F2-BC8A-21D20A35B3DE}" type="presParOf" srcId="{EC91DF75-726F-410D-8345-85002641082E}" destId="{C002FA7E-3FF0-4DDE-8D60-134660436E96}" srcOrd="0" destOrd="0" presId="urn:microsoft.com/office/officeart/2005/8/layout/radial3"/>
    <dgm:cxn modelId="{A8C5C5C9-A9AA-4F20-B382-816B9AE14DA9}" type="presParOf" srcId="{C002FA7E-3FF0-4DDE-8D60-134660436E96}" destId="{46B22CD6-68B1-4C8A-9197-D856370C10DE}" srcOrd="0" destOrd="0" presId="urn:microsoft.com/office/officeart/2005/8/layout/radial3"/>
    <dgm:cxn modelId="{299D5751-49D1-49DB-9FAF-FF1E92655A01}" type="presParOf" srcId="{C002FA7E-3FF0-4DDE-8D60-134660436E96}" destId="{6D3DA7D5-9115-4DEA-BA37-73C0ACE0A6AE}" srcOrd="1" destOrd="0" presId="urn:microsoft.com/office/officeart/2005/8/layout/radial3"/>
    <dgm:cxn modelId="{D70A68BC-74F2-4782-A053-B1B8FD8BA706}" type="presParOf" srcId="{C002FA7E-3FF0-4DDE-8D60-134660436E96}" destId="{BE93A005-046B-4E4F-8BC4-02BC3138B514}" srcOrd="2" destOrd="0" presId="urn:microsoft.com/office/officeart/2005/8/layout/radial3"/>
    <dgm:cxn modelId="{E8185820-1364-4523-9FB9-0414D765B45C}" type="presParOf" srcId="{C002FA7E-3FF0-4DDE-8D60-134660436E96}" destId="{4B2F52D0-3D9D-4DFD-87A4-265300C4D60E}" srcOrd="3" destOrd="0" presId="urn:microsoft.com/office/officeart/2005/8/layout/radial3"/>
    <dgm:cxn modelId="{6B4CDDFA-6768-4BBA-B3FD-AD21B4AAA6C7}" type="presParOf" srcId="{C002FA7E-3FF0-4DDE-8D60-134660436E96}" destId="{210555C8-93D2-464B-88DD-49AE7821A58E}" srcOrd="4" destOrd="0" presId="urn:microsoft.com/office/officeart/2005/8/layout/radial3"/>
    <dgm:cxn modelId="{B9BA791B-60B5-4779-A522-3E51013CF04C}" type="presParOf" srcId="{C002FA7E-3FF0-4DDE-8D60-134660436E96}" destId="{20F26734-EC4A-4DDB-BC0D-374DD21FE032}" srcOrd="5" destOrd="0" presId="urn:microsoft.com/office/officeart/2005/8/layout/radial3"/>
    <dgm:cxn modelId="{D21B4D0F-340E-4719-94CA-F46C7FE2C50B}" type="presParOf" srcId="{C002FA7E-3FF0-4DDE-8D60-134660436E96}" destId="{FBB2193E-185D-4BEF-802F-F160EC7A4303}"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C78889-B192-42F6-9C43-9CAE0B7E4FA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9DD95D7-462D-48BA-A27B-246FEFF77A77}">
      <dgm:prSet phldrT="[Text]"/>
      <dgm:spPr/>
      <dgm:t>
        <a:bodyPr/>
        <a:lstStyle/>
        <a:p>
          <a:r>
            <a:rPr lang="en-US" dirty="0" smtClean="0"/>
            <a:t>Components</a:t>
          </a:r>
          <a:endParaRPr lang="en-US" dirty="0"/>
        </a:p>
      </dgm:t>
    </dgm:pt>
    <dgm:pt modelId="{BE49D8BB-1836-4B47-82C1-08CA383DA8E0}" type="parTrans" cxnId="{5962AA0E-05B3-406B-91AB-5F36B45F0452}">
      <dgm:prSet/>
      <dgm:spPr/>
      <dgm:t>
        <a:bodyPr/>
        <a:lstStyle/>
        <a:p>
          <a:endParaRPr lang="en-US"/>
        </a:p>
      </dgm:t>
    </dgm:pt>
    <dgm:pt modelId="{1005339C-7F37-43DA-A22E-B634B2EE5BEB}" type="sibTrans" cxnId="{5962AA0E-05B3-406B-91AB-5F36B45F0452}">
      <dgm:prSet/>
      <dgm:spPr/>
      <dgm:t>
        <a:bodyPr/>
        <a:lstStyle/>
        <a:p>
          <a:endParaRPr lang="en-US"/>
        </a:p>
      </dgm:t>
    </dgm:pt>
    <dgm:pt modelId="{E0793505-BA28-4FA1-BD24-A61720893F27}">
      <dgm:prSet phldrT="[Text]"/>
      <dgm:spPr/>
      <dgm:t>
        <a:bodyPr/>
        <a:lstStyle/>
        <a:p>
          <a:r>
            <a:rPr lang="en-US" dirty="0" smtClean="0"/>
            <a:t>Foreign currency </a:t>
          </a:r>
          <a:r>
            <a:rPr lang="en-US" dirty="0" err="1" smtClean="0"/>
            <a:t>Mkts</a:t>
          </a:r>
          <a:r>
            <a:rPr lang="en-US" dirty="0" smtClean="0"/>
            <a:t> (lending &amp; borrowing) </a:t>
          </a:r>
          <a:endParaRPr lang="en-US" dirty="0"/>
        </a:p>
      </dgm:t>
    </dgm:pt>
    <dgm:pt modelId="{B2902C92-9480-4810-A1DC-2E755C35D969}" type="parTrans" cxnId="{B35D9539-36CF-480D-9BD9-28ADF4A2A56B}">
      <dgm:prSet/>
      <dgm:spPr/>
      <dgm:t>
        <a:bodyPr/>
        <a:lstStyle/>
        <a:p>
          <a:endParaRPr lang="en-US"/>
        </a:p>
      </dgm:t>
    </dgm:pt>
    <dgm:pt modelId="{FCE8D164-A208-46E5-BD1E-1D8D6105CC0F}" type="sibTrans" cxnId="{B35D9539-36CF-480D-9BD9-28ADF4A2A56B}">
      <dgm:prSet/>
      <dgm:spPr/>
      <dgm:t>
        <a:bodyPr/>
        <a:lstStyle/>
        <a:p>
          <a:endParaRPr lang="en-US"/>
        </a:p>
      </dgm:t>
    </dgm:pt>
    <dgm:pt modelId="{7AD83AA9-79D6-45AA-BD03-9B8488EA2212}">
      <dgm:prSet phldrT="[Text]"/>
      <dgm:spPr/>
      <dgm:t>
        <a:bodyPr/>
        <a:lstStyle/>
        <a:p>
          <a:r>
            <a:rPr lang="en-US" dirty="0" smtClean="0"/>
            <a:t>Foreign exchange </a:t>
          </a:r>
          <a:r>
            <a:rPr lang="en-US" dirty="0" err="1" smtClean="0"/>
            <a:t>Mkts</a:t>
          </a:r>
          <a:r>
            <a:rPr lang="en-US" dirty="0" smtClean="0"/>
            <a:t> ( paying for EX-IM)</a:t>
          </a:r>
          <a:endParaRPr lang="en-US" dirty="0"/>
        </a:p>
      </dgm:t>
    </dgm:pt>
    <dgm:pt modelId="{52889532-5B1C-4897-881E-B09F471511C6}" type="parTrans" cxnId="{13FAA95E-408B-441F-8D4C-F65B54D920D3}">
      <dgm:prSet/>
      <dgm:spPr/>
      <dgm:t>
        <a:bodyPr/>
        <a:lstStyle/>
        <a:p>
          <a:endParaRPr lang="en-US"/>
        </a:p>
      </dgm:t>
    </dgm:pt>
    <dgm:pt modelId="{A21EC09B-99FF-4151-8834-E640455AA6D6}" type="sibTrans" cxnId="{13FAA95E-408B-441F-8D4C-F65B54D920D3}">
      <dgm:prSet/>
      <dgm:spPr/>
      <dgm:t>
        <a:bodyPr/>
        <a:lstStyle/>
        <a:p>
          <a:endParaRPr lang="en-US"/>
        </a:p>
      </dgm:t>
    </dgm:pt>
    <dgm:pt modelId="{2C75A9F5-4DFA-4859-8820-06BCDB578FD0}">
      <dgm:prSet phldrT="[Text]"/>
      <dgm:spPr/>
      <dgm:t>
        <a:bodyPr/>
        <a:lstStyle/>
        <a:p>
          <a:r>
            <a:rPr lang="en-US" dirty="0" smtClean="0"/>
            <a:t>Capital </a:t>
          </a:r>
          <a:r>
            <a:rPr lang="en-US" dirty="0" err="1" smtClean="0"/>
            <a:t>mkts</a:t>
          </a:r>
          <a:r>
            <a:rPr lang="en-US" dirty="0" smtClean="0"/>
            <a:t> ( Bonds, debentures, ADR, GDR </a:t>
          </a:r>
          <a:r>
            <a:rPr lang="en-US" dirty="0" err="1" smtClean="0"/>
            <a:t>etc</a:t>
          </a:r>
          <a:r>
            <a:rPr lang="en-US" dirty="0" smtClean="0"/>
            <a:t>)</a:t>
          </a:r>
          <a:endParaRPr lang="en-US" dirty="0"/>
        </a:p>
      </dgm:t>
    </dgm:pt>
    <dgm:pt modelId="{8C95A9D4-3535-4DEA-AC30-E252137B47CE}" type="parTrans" cxnId="{FABB40D7-31F0-4F92-B998-7FE992A4E7DA}">
      <dgm:prSet/>
      <dgm:spPr/>
      <dgm:t>
        <a:bodyPr/>
        <a:lstStyle/>
        <a:p>
          <a:endParaRPr lang="en-US"/>
        </a:p>
      </dgm:t>
    </dgm:pt>
    <dgm:pt modelId="{7B299337-F862-4617-8BE2-799ECCD7D6F6}" type="sibTrans" cxnId="{FABB40D7-31F0-4F92-B998-7FE992A4E7DA}">
      <dgm:prSet/>
      <dgm:spPr/>
      <dgm:t>
        <a:bodyPr/>
        <a:lstStyle/>
        <a:p>
          <a:endParaRPr lang="en-US"/>
        </a:p>
      </dgm:t>
    </dgm:pt>
    <dgm:pt modelId="{B12CD144-23F3-492D-9879-D51A57B64172}" type="pres">
      <dgm:prSet presAssocID="{D6C78889-B192-42F6-9C43-9CAE0B7E4FAD}" presName="hierChild1" presStyleCnt="0">
        <dgm:presLayoutVars>
          <dgm:orgChart val="1"/>
          <dgm:chPref val="1"/>
          <dgm:dir/>
          <dgm:animOne val="branch"/>
          <dgm:animLvl val="lvl"/>
          <dgm:resizeHandles/>
        </dgm:presLayoutVars>
      </dgm:prSet>
      <dgm:spPr/>
    </dgm:pt>
    <dgm:pt modelId="{6F8A1257-1748-4E73-BEE5-13268E759A88}" type="pres">
      <dgm:prSet presAssocID="{E9DD95D7-462D-48BA-A27B-246FEFF77A77}" presName="hierRoot1" presStyleCnt="0">
        <dgm:presLayoutVars>
          <dgm:hierBranch val="init"/>
        </dgm:presLayoutVars>
      </dgm:prSet>
      <dgm:spPr/>
    </dgm:pt>
    <dgm:pt modelId="{3547F345-CDB7-4AE2-A1C7-A4CE02C416A0}" type="pres">
      <dgm:prSet presAssocID="{E9DD95D7-462D-48BA-A27B-246FEFF77A77}" presName="rootComposite1" presStyleCnt="0"/>
      <dgm:spPr/>
    </dgm:pt>
    <dgm:pt modelId="{69DBECE2-836A-4A63-B143-17073CACE6BE}" type="pres">
      <dgm:prSet presAssocID="{E9DD95D7-462D-48BA-A27B-246FEFF77A77}" presName="rootText1" presStyleLbl="node0" presStyleIdx="0" presStyleCnt="1">
        <dgm:presLayoutVars>
          <dgm:chPref val="3"/>
        </dgm:presLayoutVars>
      </dgm:prSet>
      <dgm:spPr/>
    </dgm:pt>
    <dgm:pt modelId="{809B78DD-D50C-44B6-A3D3-78196D6142F0}" type="pres">
      <dgm:prSet presAssocID="{E9DD95D7-462D-48BA-A27B-246FEFF77A77}" presName="rootConnector1" presStyleLbl="node1" presStyleIdx="0" presStyleCnt="0"/>
      <dgm:spPr/>
    </dgm:pt>
    <dgm:pt modelId="{37866D92-405B-470E-9981-C3A943DD1712}" type="pres">
      <dgm:prSet presAssocID="{E9DD95D7-462D-48BA-A27B-246FEFF77A77}" presName="hierChild2" presStyleCnt="0"/>
      <dgm:spPr/>
    </dgm:pt>
    <dgm:pt modelId="{A4D905D2-C3FC-4DEB-A286-4C0105B012EE}" type="pres">
      <dgm:prSet presAssocID="{B2902C92-9480-4810-A1DC-2E755C35D969}" presName="Name37" presStyleLbl="parChTrans1D2" presStyleIdx="0" presStyleCnt="3"/>
      <dgm:spPr/>
    </dgm:pt>
    <dgm:pt modelId="{62D58F7E-AB58-4B63-B0AC-F3B346577CBB}" type="pres">
      <dgm:prSet presAssocID="{E0793505-BA28-4FA1-BD24-A61720893F27}" presName="hierRoot2" presStyleCnt="0">
        <dgm:presLayoutVars>
          <dgm:hierBranch val="init"/>
        </dgm:presLayoutVars>
      </dgm:prSet>
      <dgm:spPr/>
    </dgm:pt>
    <dgm:pt modelId="{CFD52E70-AE30-4A24-80A1-658AE31D6F5E}" type="pres">
      <dgm:prSet presAssocID="{E0793505-BA28-4FA1-BD24-A61720893F27}" presName="rootComposite" presStyleCnt="0"/>
      <dgm:spPr/>
    </dgm:pt>
    <dgm:pt modelId="{1E3B1EDB-0A79-490F-99DC-664D32751B08}" type="pres">
      <dgm:prSet presAssocID="{E0793505-BA28-4FA1-BD24-A61720893F27}" presName="rootText" presStyleLbl="node2" presStyleIdx="0" presStyleCnt="3">
        <dgm:presLayoutVars>
          <dgm:chPref val="3"/>
        </dgm:presLayoutVars>
      </dgm:prSet>
      <dgm:spPr/>
      <dgm:t>
        <a:bodyPr/>
        <a:lstStyle/>
        <a:p>
          <a:endParaRPr lang="en-US"/>
        </a:p>
      </dgm:t>
    </dgm:pt>
    <dgm:pt modelId="{77A7AE01-ABFC-46FC-9484-587694879894}" type="pres">
      <dgm:prSet presAssocID="{E0793505-BA28-4FA1-BD24-A61720893F27}" presName="rootConnector" presStyleLbl="node2" presStyleIdx="0" presStyleCnt="3"/>
      <dgm:spPr/>
    </dgm:pt>
    <dgm:pt modelId="{D1D8E26D-86F7-46A1-90F5-F21BC777B961}" type="pres">
      <dgm:prSet presAssocID="{E0793505-BA28-4FA1-BD24-A61720893F27}" presName="hierChild4" presStyleCnt="0"/>
      <dgm:spPr/>
    </dgm:pt>
    <dgm:pt modelId="{2219DBBF-173F-40D6-A0D2-F8EB1CFFE8FE}" type="pres">
      <dgm:prSet presAssocID="{E0793505-BA28-4FA1-BD24-A61720893F27}" presName="hierChild5" presStyleCnt="0"/>
      <dgm:spPr/>
    </dgm:pt>
    <dgm:pt modelId="{CA0A02D2-21DF-4062-B9F9-21DF91ED46AF}" type="pres">
      <dgm:prSet presAssocID="{52889532-5B1C-4897-881E-B09F471511C6}" presName="Name37" presStyleLbl="parChTrans1D2" presStyleIdx="1" presStyleCnt="3"/>
      <dgm:spPr/>
    </dgm:pt>
    <dgm:pt modelId="{9FFE3D33-DFAD-4C49-8EFE-22E94DD72741}" type="pres">
      <dgm:prSet presAssocID="{7AD83AA9-79D6-45AA-BD03-9B8488EA2212}" presName="hierRoot2" presStyleCnt="0">
        <dgm:presLayoutVars>
          <dgm:hierBranch val="init"/>
        </dgm:presLayoutVars>
      </dgm:prSet>
      <dgm:spPr/>
    </dgm:pt>
    <dgm:pt modelId="{84FCC32C-A20C-442D-A38F-01A610C3F38A}" type="pres">
      <dgm:prSet presAssocID="{7AD83AA9-79D6-45AA-BD03-9B8488EA2212}" presName="rootComposite" presStyleCnt="0"/>
      <dgm:spPr/>
    </dgm:pt>
    <dgm:pt modelId="{2FAB92CD-B99B-4034-AA72-BAACC69B7156}" type="pres">
      <dgm:prSet presAssocID="{7AD83AA9-79D6-45AA-BD03-9B8488EA2212}" presName="rootText" presStyleLbl="node2" presStyleIdx="1" presStyleCnt="3">
        <dgm:presLayoutVars>
          <dgm:chPref val="3"/>
        </dgm:presLayoutVars>
      </dgm:prSet>
      <dgm:spPr/>
      <dgm:t>
        <a:bodyPr/>
        <a:lstStyle/>
        <a:p>
          <a:endParaRPr lang="en-US"/>
        </a:p>
      </dgm:t>
    </dgm:pt>
    <dgm:pt modelId="{EA6B9C43-3A92-46F7-9533-532241D6C93A}" type="pres">
      <dgm:prSet presAssocID="{7AD83AA9-79D6-45AA-BD03-9B8488EA2212}" presName="rootConnector" presStyleLbl="node2" presStyleIdx="1" presStyleCnt="3"/>
      <dgm:spPr/>
    </dgm:pt>
    <dgm:pt modelId="{C41836EE-3372-4203-81AD-CB372EF61DD6}" type="pres">
      <dgm:prSet presAssocID="{7AD83AA9-79D6-45AA-BD03-9B8488EA2212}" presName="hierChild4" presStyleCnt="0"/>
      <dgm:spPr/>
    </dgm:pt>
    <dgm:pt modelId="{B4F763B6-FDE4-4277-9415-DA47FF993F45}" type="pres">
      <dgm:prSet presAssocID="{7AD83AA9-79D6-45AA-BD03-9B8488EA2212}" presName="hierChild5" presStyleCnt="0"/>
      <dgm:spPr/>
    </dgm:pt>
    <dgm:pt modelId="{534A9596-7B43-46BC-8423-22741DA44B2B}" type="pres">
      <dgm:prSet presAssocID="{8C95A9D4-3535-4DEA-AC30-E252137B47CE}" presName="Name37" presStyleLbl="parChTrans1D2" presStyleIdx="2" presStyleCnt="3"/>
      <dgm:spPr/>
    </dgm:pt>
    <dgm:pt modelId="{3696C66A-2BD6-46F9-906E-9182EAC41364}" type="pres">
      <dgm:prSet presAssocID="{2C75A9F5-4DFA-4859-8820-06BCDB578FD0}" presName="hierRoot2" presStyleCnt="0">
        <dgm:presLayoutVars>
          <dgm:hierBranch val="init"/>
        </dgm:presLayoutVars>
      </dgm:prSet>
      <dgm:spPr/>
    </dgm:pt>
    <dgm:pt modelId="{A32B851B-904B-441D-84BC-DD31ED4E47EC}" type="pres">
      <dgm:prSet presAssocID="{2C75A9F5-4DFA-4859-8820-06BCDB578FD0}" presName="rootComposite" presStyleCnt="0"/>
      <dgm:spPr/>
    </dgm:pt>
    <dgm:pt modelId="{384D5E46-BEAF-4FE9-B39E-2C2A88829D9C}" type="pres">
      <dgm:prSet presAssocID="{2C75A9F5-4DFA-4859-8820-06BCDB578FD0}" presName="rootText" presStyleLbl="node2" presStyleIdx="2" presStyleCnt="3">
        <dgm:presLayoutVars>
          <dgm:chPref val="3"/>
        </dgm:presLayoutVars>
      </dgm:prSet>
      <dgm:spPr/>
      <dgm:t>
        <a:bodyPr/>
        <a:lstStyle/>
        <a:p>
          <a:endParaRPr lang="en-US"/>
        </a:p>
      </dgm:t>
    </dgm:pt>
    <dgm:pt modelId="{BB728666-A962-43E5-B51B-00B36B643D51}" type="pres">
      <dgm:prSet presAssocID="{2C75A9F5-4DFA-4859-8820-06BCDB578FD0}" presName="rootConnector" presStyleLbl="node2" presStyleIdx="2" presStyleCnt="3"/>
      <dgm:spPr/>
    </dgm:pt>
    <dgm:pt modelId="{D7346D6B-E1EB-407B-9BF0-0DF5AC4FA2D7}" type="pres">
      <dgm:prSet presAssocID="{2C75A9F5-4DFA-4859-8820-06BCDB578FD0}" presName="hierChild4" presStyleCnt="0"/>
      <dgm:spPr/>
    </dgm:pt>
    <dgm:pt modelId="{F4A2A359-8734-49F6-960C-6FDA97DC594A}" type="pres">
      <dgm:prSet presAssocID="{2C75A9F5-4DFA-4859-8820-06BCDB578FD0}" presName="hierChild5" presStyleCnt="0"/>
      <dgm:spPr/>
    </dgm:pt>
    <dgm:pt modelId="{A9FC6ADA-ED9F-43B6-926B-45A62555546E}" type="pres">
      <dgm:prSet presAssocID="{E9DD95D7-462D-48BA-A27B-246FEFF77A77}" presName="hierChild3" presStyleCnt="0"/>
      <dgm:spPr/>
    </dgm:pt>
  </dgm:ptLst>
  <dgm:cxnLst>
    <dgm:cxn modelId="{3646C2A2-6D25-4624-9CA4-4041BBBAD9F4}" type="presOf" srcId="{2C75A9F5-4DFA-4859-8820-06BCDB578FD0}" destId="{384D5E46-BEAF-4FE9-B39E-2C2A88829D9C}" srcOrd="0" destOrd="0" presId="urn:microsoft.com/office/officeart/2005/8/layout/orgChart1"/>
    <dgm:cxn modelId="{C0FB22E7-FA98-4EAD-B3BC-27EC85A3337C}" type="presOf" srcId="{B2902C92-9480-4810-A1DC-2E755C35D969}" destId="{A4D905D2-C3FC-4DEB-A286-4C0105B012EE}" srcOrd="0" destOrd="0" presId="urn:microsoft.com/office/officeart/2005/8/layout/orgChart1"/>
    <dgm:cxn modelId="{5962AA0E-05B3-406B-91AB-5F36B45F0452}" srcId="{D6C78889-B192-42F6-9C43-9CAE0B7E4FAD}" destId="{E9DD95D7-462D-48BA-A27B-246FEFF77A77}" srcOrd="0" destOrd="0" parTransId="{BE49D8BB-1836-4B47-82C1-08CA383DA8E0}" sibTransId="{1005339C-7F37-43DA-A22E-B634B2EE5BEB}"/>
    <dgm:cxn modelId="{5C761741-8F72-48B1-9285-A4347B025216}" type="presOf" srcId="{52889532-5B1C-4897-881E-B09F471511C6}" destId="{CA0A02D2-21DF-4062-B9F9-21DF91ED46AF}" srcOrd="0" destOrd="0" presId="urn:microsoft.com/office/officeart/2005/8/layout/orgChart1"/>
    <dgm:cxn modelId="{FABB40D7-31F0-4F92-B998-7FE992A4E7DA}" srcId="{E9DD95D7-462D-48BA-A27B-246FEFF77A77}" destId="{2C75A9F5-4DFA-4859-8820-06BCDB578FD0}" srcOrd="2" destOrd="0" parTransId="{8C95A9D4-3535-4DEA-AC30-E252137B47CE}" sibTransId="{7B299337-F862-4617-8BE2-799ECCD7D6F6}"/>
    <dgm:cxn modelId="{CFCFBB13-E79D-45A2-B711-C4A94A1601D2}" type="presOf" srcId="{D6C78889-B192-42F6-9C43-9CAE0B7E4FAD}" destId="{B12CD144-23F3-492D-9879-D51A57B64172}" srcOrd="0" destOrd="0" presId="urn:microsoft.com/office/officeart/2005/8/layout/orgChart1"/>
    <dgm:cxn modelId="{48F86BAE-8843-481C-8063-D26418B00219}" type="presOf" srcId="{8C95A9D4-3535-4DEA-AC30-E252137B47CE}" destId="{534A9596-7B43-46BC-8423-22741DA44B2B}" srcOrd="0" destOrd="0" presId="urn:microsoft.com/office/officeart/2005/8/layout/orgChart1"/>
    <dgm:cxn modelId="{29451525-F893-413E-8000-E0CBF440E9A4}" type="presOf" srcId="{E9DD95D7-462D-48BA-A27B-246FEFF77A77}" destId="{69DBECE2-836A-4A63-B143-17073CACE6BE}" srcOrd="0" destOrd="0" presId="urn:microsoft.com/office/officeart/2005/8/layout/orgChart1"/>
    <dgm:cxn modelId="{24DC2809-E15B-4F55-9532-68EF1F6D1774}" type="presOf" srcId="{E0793505-BA28-4FA1-BD24-A61720893F27}" destId="{1E3B1EDB-0A79-490F-99DC-664D32751B08}" srcOrd="0" destOrd="0" presId="urn:microsoft.com/office/officeart/2005/8/layout/orgChart1"/>
    <dgm:cxn modelId="{BA1755FA-7330-468D-A042-D55FD5AC095C}" type="presOf" srcId="{E9DD95D7-462D-48BA-A27B-246FEFF77A77}" destId="{809B78DD-D50C-44B6-A3D3-78196D6142F0}" srcOrd="1" destOrd="0" presId="urn:microsoft.com/office/officeart/2005/8/layout/orgChart1"/>
    <dgm:cxn modelId="{622E7228-ED36-4BE1-B44B-5F2EB62FE010}" type="presOf" srcId="{E0793505-BA28-4FA1-BD24-A61720893F27}" destId="{77A7AE01-ABFC-46FC-9484-587694879894}" srcOrd="1" destOrd="0" presId="urn:microsoft.com/office/officeart/2005/8/layout/orgChart1"/>
    <dgm:cxn modelId="{B35D9539-36CF-480D-9BD9-28ADF4A2A56B}" srcId="{E9DD95D7-462D-48BA-A27B-246FEFF77A77}" destId="{E0793505-BA28-4FA1-BD24-A61720893F27}" srcOrd="0" destOrd="0" parTransId="{B2902C92-9480-4810-A1DC-2E755C35D969}" sibTransId="{FCE8D164-A208-46E5-BD1E-1D8D6105CC0F}"/>
    <dgm:cxn modelId="{E3ACEBCC-44CF-4F88-9541-1DE5C06DDDA1}" type="presOf" srcId="{2C75A9F5-4DFA-4859-8820-06BCDB578FD0}" destId="{BB728666-A962-43E5-B51B-00B36B643D51}" srcOrd="1" destOrd="0" presId="urn:microsoft.com/office/officeart/2005/8/layout/orgChart1"/>
    <dgm:cxn modelId="{13FAA95E-408B-441F-8D4C-F65B54D920D3}" srcId="{E9DD95D7-462D-48BA-A27B-246FEFF77A77}" destId="{7AD83AA9-79D6-45AA-BD03-9B8488EA2212}" srcOrd="1" destOrd="0" parTransId="{52889532-5B1C-4897-881E-B09F471511C6}" sibTransId="{A21EC09B-99FF-4151-8834-E640455AA6D6}"/>
    <dgm:cxn modelId="{BBAEBAAF-0DBC-4455-93B2-012E4F3DFEAC}" type="presOf" srcId="{7AD83AA9-79D6-45AA-BD03-9B8488EA2212}" destId="{EA6B9C43-3A92-46F7-9533-532241D6C93A}" srcOrd="1" destOrd="0" presId="urn:microsoft.com/office/officeart/2005/8/layout/orgChart1"/>
    <dgm:cxn modelId="{E75B846A-C1AE-4F58-A5B6-1D84702B1FED}" type="presOf" srcId="{7AD83AA9-79D6-45AA-BD03-9B8488EA2212}" destId="{2FAB92CD-B99B-4034-AA72-BAACC69B7156}" srcOrd="0" destOrd="0" presId="urn:microsoft.com/office/officeart/2005/8/layout/orgChart1"/>
    <dgm:cxn modelId="{64F4BA30-6C56-4531-8605-616B039A97CF}" type="presParOf" srcId="{B12CD144-23F3-492D-9879-D51A57B64172}" destId="{6F8A1257-1748-4E73-BEE5-13268E759A88}" srcOrd="0" destOrd="0" presId="urn:microsoft.com/office/officeart/2005/8/layout/orgChart1"/>
    <dgm:cxn modelId="{23B704FC-C8EB-4B62-A4BF-B4EABA7005B5}" type="presParOf" srcId="{6F8A1257-1748-4E73-BEE5-13268E759A88}" destId="{3547F345-CDB7-4AE2-A1C7-A4CE02C416A0}" srcOrd="0" destOrd="0" presId="urn:microsoft.com/office/officeart/2005/8/layout/orgChart1"/>
    <dgm:cxn modelId="{84EB3037-FECF-4E78-BEB2-25FC15C1C0BF}" type="presParOf" srcId="{3547F345-CDB7-4AE2-A1C7-A4CE02C416A0}" destId="{69DBECE2-836A-4A63-B143-17073CACE6BE}" srcOrd="0" destOrd="0" presId="urn:microsoft.com/office/officeart/2005/8/layout/orgChart1"/>
    <dgm:cxn modelId="{C9BF2DBD-A83C-453D-9DC5-70757B2CBD0C}" type="presParOf" srcId="{3547F345-CDB7-4AE2-A1C7-A4CE02C416A0}" destId="{809B78DD-D50C-44B6-A3D3-78196D6142F0}" srcOrd="1" destOrd="0" presId="urn:microsoft.com/office/officeart/2005/8/layout/orgChart1"/>
    <dgm:cxn modelId="{3E1FBD85-63CB-48F1-B188-615A9C3D82E7}" type="presParOf" srcId="{6F8A1257-1748-4E73-BEE5-13268E759A88}" destId="{37866D92-405B-470E-9981-C3A943DD1712}" srcOrd="1" destOrd="0" presId="urn:microsoft.com/office/officeart/2005/8/layout/orgChart1"/>
    <dgm:cxn modelId="{4D4847C6-D5F0-4A39-A16E-45E505C8E693}" type="presParOf" srcId="{37866D92-405B-470E-9981-C3A943DD1712}" destId="{A4D905D2-C3FC-4DEB-A286-4C0105B012EE}" srcOrd="0" destOrd="0" presId="urn:microsoft.com/office/officeart/2005/8/layout/orgChart1"/>
    <dgm:cxn modelId="{A08E4BAB-5788-4B27-858F-9BAECC1F2C82}" type="presParOf" srcId="{37866D92-405B-470E-9981-C3A943DD1712}" destId="{62D58F7E-AB58-4B63-B0AC-F3B346577CBB}" srcOrd="1" destOrd="0" presId="urn:microsoft.com/office/officeart/2005/8/layout/orgChart1"/>
    <dgm:cxn modelId="{B59F6066-3AB5-490C-A6E5-63871387F2CB}" type="presParOf" srcId="{62D58F7E-AB58-4B63-B0AC-F3B346577CBB}" destId="{CFD52E70-AE30-4A24-80A1-658AE31D6F5E}" srcOrd="0" destOrd="0" presId="urn:microsoft.com/office/officeart/2005/8/layout/orgChart1"/>
    <dgm:cxn modelId="{D2B177D2-B257-48D5-85D4-D1B5EDC8B5FC}" type="presParOf" srcId="{CFD52E70-AE30-4A24-80A1-658AE31D6F5E}" destId="{1E3B1EDB-0A79-490F-99DC-664D32751B08}" srcOrd="0" destOrd="0" presId="urn:microsoft.com/office/officeart/2005/8/layout/orgChart1"/>
    <dgm:cxn modelId="{5915C4D2-3555-47B8-847E-D8C782984612}" type="presParOf" srcId="{CFD52E70-AE30-4A24-80A1-658AE31D6F5E}" destId="{77A7AE01-ABFC-46FC-9484-587694879894}" srcOrd="1" destOrd="0" presId="urn:microsoft.com/office/officeart/2005/8/layout/orgChart1"/>
    <dgm:cxn modelId="{0DE7A259-59CA-442F-A74D-E9688B6B032D}" type="presParOf" srcId="{62D58F7E-AB58-4B63-B0AC-F3B346577CBB}" destId="{D1D8E26D-86F7-46A1-90F5-F21BC777B961}" srcOrd="1" destOrd="0" presId="urn:microsoft.com/office/officeart/2005/8/layout/orgChart1"/>
    <dgm:cxn modelId="{54966949-B09A-46DC-B4B5-85AAD8582E0C}" type="presParOf" srcId="{62D58F7E-AB58-4B63-B0AC-F3B346577CBB}" destId="{2219DBBF-173F-40D6-A0D2-F8EB1CFFE8FE}" srcOrd="2" destOrd="0" presId="urn:microsoft.com/office/officeart/2005/8/layout/orgChart1"/>
    <dgm:cxn modelId="{2ED12451-0C4A-457E-BA90-ECEB2D63E1BB}" type="presParOf" srcId="{37866D92-405B-470E-9981-C3A943DD1712}" destId="{CA0A02D2-21DF-4062-B9F9-21DF91ED46AF}" srcOrd="2" destOrd="0" presId="urn:microsoft.com/office/officeart/2005/8/layout/orgChart1"/>
    <dgm:cxn modelId="{55147E9A-0E1B-4BA0-B16E-CA07B9C528FB}" type="presParOf" srcId="{37866D92-405B-470E-9981-C3A943DD1712}" destId="{9FFE3D33-DFAD-4C49-8EFE-22E94DD72741}" srcOrd="3" destOrd="0" presId="urn:microsoft.com/office/officeart/2005/8/layout/orgChart1"/>
    <dgm:cxn modelId="{6508C4C5-148F-47EA-B447-200C22FA19E4}" type="presParOf" srcId="{9FFE3D33-DFAD-4C49-8EFE-22E94DD72741}" destId="{84FCC32C-A20C-442D-A38F-01A610C3F38A}" srcOrd="0" destOrd="0" presId="urn:microsoft.com/office/officeart/2005/8/layout/orgChart1"/>
    <dgm:cxn modelId="{1148FB06-2297-4627-84E2-203B0103CEE8}" type="presParOf" srcId="{84FCC32C-A20C-442D-A38F-01A610C3F38A}" destId="{2FAB92CD-B99B-4034-AA72-BAACC69B7156}" srcOrd="0" destOrd="0" presId="urn:microsoft.com/office/officeart/2005/8/layout/orgChart1"/>
    <dgm:cxn modelId="{6B20C6BF-8478-4E91-9398-D925CD65BF3B}" type="presParOf" srcId="{84FCC32C-A20C-442D-A38F-01A610C3F38A}" destId="{EA6B9C43-3A92-46F7-9533-532241D6C93A}" srcOrd="1" destOrd="0" presId="urn:microsoft.com/office/officeart/2005/8/layout/orgChart1"/>
    <dgm:cxn modelId="{3D848A97-BD10-41FA-89D7-E00A67094457}" type="presParOf" srcId="{9FFE3D33-DFAD-4C49-8EFE-22E94DD72741}" destId="{C41836EE-3372-4203-81AD-CB372EF61DD6}" srcOrd="1" destOrd="0" presId="urn:microsoft.com/office/officeart/2005/8/layout/orgChart1"/>
    <dgm:cxn modelId="{DE9EA59D-2D39-45E7-81B9-164488EF5E8C}" type="presParOf" srcId="{9FFE3D33-DFAD-4C49-8EFE-22E94DD72741}" destId="{B4F763B6-FDE4-4277-9415-DA47FF993F45}" srcOrd="2" destOrd="0" presId="urn:microsoft.com/office/officeart/2005/8/layout/orgChart1"/>
    <dgm:cxn modelId="{8BDBFF4E-DA5F-4D31-A0C6-F9F10DDDC554}" type="presParOf" srcId="{37866D92-405B-470E-9981-C3A943DD1712}" destId="{534A9596-7B43-46BC-8423-22741DA44B2B}" srcOrd="4" destOrd="0" presId="urn:microsoft.com/office/officeart/2005/8/layout/orgChart1"/>
    <dgm:cxn modelId="{8106F9B3-9541-4554-A594-EC7A333A4618}" type="presParOf" srcId="{37866D92-405B-470E-9981-C3A943DD1712}" destId="{3696C66A-2BD6-46F9-906E-9182EAC41364}" srcOrd="5" destOrd="0" presId="urn:microsoft.com/office/officeart/2005/8/layout/orgChart1"/>
    <dgm:cxn modelId="{2B7925F5-559F-462E-A252-E50874BD7186}" type="presParOf" srcId="{3696C66A-2BD6-46F9-906E-9182EAC41364}" destId="{A32B851B-904B-441D-84BC-DD31ED4E47EC}" srcOrd="0" destOrd="0" presId="urn:microsoft.com/office/officeart/2005/8/layout/orgChart1"/>
    <dgm:cxn modelId="{5EB16D18-7C2D-4909-A009-555AE9B49C60}" type="presParOf" srcId="{A32B851B-904B-441D-84BC-DD31ED4E47EC}" destId="{384D5E46-BEAF-4FE9-B39E-2C2A88829D9C}" srcOrd="0" destOrd="0" presId="urn:microsoft.com/office/officeart/2005/8/layout/orgChart1"/>
    <dgm:cxn modelId="{A154A964-9BCC-45C8-8358-B27A2A6D7D7B}" type="presParOf" srcId="{A32B851B-904B-441D-84BC-DD31ED4E47EC}" destId="{BB728666-A962-43E5-B51B-00B36B643D51}" srcOrd="1" destOrd="0" presId="urn:microsoft.com/office/officeart/2005/8/layout/orgChart1"/>
    <dgm:cxn modelId="{BBB84058-0373-420F-AB16-4A68CE80556D}" type="presParOf" srcId="{3696C66A-2BD6-46F9-906E-9182EAC41364}" destId="{D7346D6B-E1EB-407B-9BF0-0DF5AC4FA2D7}" srcOrd="1" destOrd="0" presId="urn:microsoft.com/office/officeart/2005/8/layout/orgChart1"/>
    <dgm:cxn modelId="{AD72AADF-A064-4520-964F-2D257813BCF0}" type="presParOf" srcId="{3696C66A-2BD6-46F9-906E-9182EAC41364}" destId="{F4A2A359-8734-49F6-960C-6FDA97DC594A}" srcOrd="2" destOrd="0" presId="urn:microsoft.com/office/officeart/2005/8/layout/orgChart1"/>
    <dgm:cxn modelId="{10974B44-1DDA-4818-9051-293BEBD70B44}" type="presParOf" srcId="{6F8A1257-1748-4E73-BEE5-13268E759A88}" destId="{A9FC6ADA-ED9F-43B6-926B-45A62555546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22CD6-68B1-4C8A-9197-D856370C10DE}">
      <dsp:nvSpPr>
        <dsp:cNvPr id="0" name=""/>
        <dsp:cNvSpPr/>
      </dsp:nvSpPr>
      <dsp:spPr>
        <a:xfrm>
          <a:off x="3508176" y="1526976"/>
          <a:ext cx="3804046" cy="380404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n-US" sz="4800" kern="1200" dirty="0" smtClean="0"/>
            <a:t>Q’s usually addressed under IF</a:t>
          </a:r>
          <a:endParaRPr lang="en-US" sz="4800" kern="1200" dirty="0"/>
        </a:p>
      </dsp:txBody>
      <dsp:txXfrm>
        <a:off x="4065266" y="2084066"/>
        <a:ext cx="2689866" cy="2689866"/>
      </dsp:txXfrm>
    </dsp:sp>
    <dsp:sp modelId="{6D3DA7D5-9115-4DEA-BA37-73C0ACE0A6AE}">
      <dsp:nvSpPr>
        <dsp:cNvPr id="0" name=""/>
        <dsp:cNvSpPr/>
      </dsp:nvSpPr>
      <dsp:spPr>
        <a:xfrm>
          <a:off x="4459188" y="679"/>
          <a:ext cx="1902023" cy="19020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Should emerging market economies liberalize their financial markets</a:t>
          </a:r>
          <a:endParaRPr lang="en-US" sz="1500" kern="1200" dirty="0"/>
        </a:p>
      </dsp:txBody>
      <dsp:txXfrm>
        <a:off x="4737733" y="279224"/>
        <a:ext cx="1344933" cy="1344933"/>
      </dsp:txXfrm>
    </dsp:sp>
    <dsp:sp modelId="{BE93A005-046B-4E4F-8BC4-02BC3138B514}">
      <dsp:nvSpPr>
        <dsp:cNvPr id="0" name=""/>
        <dsp:cNvSpPr/>
      </dsp:nvSpPr>
      <dsp:spPr>
        <a:xfrm>
          <a:off x="6604601" y="1239333"/>
          <a:ext cx="1902023" cy="19020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What has happened (what will happen) to the dollar</a:t>
          </a:r>
          <a:endParaRPr lang="en-US" sz="1500" kern="1200" dirty="0"/>
        </a:p>
      </dsp:txBody>
      <dsp:txXfrm>
        <a:off x="6883146" y="1517878"/>
        <a:ext cx="1344933" cy="1344933"/>
      </dsp:txXfrm>
    </dsp:sp>
    <dsp:sp modelId="{4B2F52D0-3D9D-4DFD-87A4-265300C4D60E}">
      <dsp:nvSpPr>
        <dsp:cNvPr id="0" name=""/>
        <dsp:cNvSpPr/>
      </dsp:nvSpPr>
      <dsp:spPr>
        <a:xfrm>
          <a:off x="6604601" y="3716642"/>
          <a:ext cx="1902023" cy="19020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Is the current account deficit too large?</a:t>
          </a:r>
          <a:endParaRPr lang="en-US" sz="1500" kern="1200" dirty="0"/>
        </a:p>
      </dsp:txBody>
      <dsp:txXfrm>
        <a:off x="6883146" y="3995187"/>
        <a:ext cx="1344933" cy="1344933"/>
      </dsp:txXfrm>
    </dsp:sp>
    <dsp:sp modelId="{210555C8-93D2-464B-88DD-49AE7821A58E}">
      <dsp:nvSpPr>
        <dsp:cNvPr id="0" name=""/>
        <dsp:cNvSpPr/>
      </dsp:nvSpPr>
      <dsp:spPr>
        <a:xfrm>
          <a:off x="4459188" y="4955297"/>
          <a:ext cx="1902023" cy="19020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Should China devalue its </a:t>
          </a:r>
          <a:r>
            <a:rPr lang="en-US" sz="1500" kern="1200" dirty="0" smtClean="0"/>
            <a:t>Yuan</a:t>
          </a:r>
          <a:endParaRPr lang="en-US" sz="1500" kern="1200" dirty="0"/>
        </a:p>
      </dsp:txBody>
      <dsp:txXfrm>
        <a:off x="4737733" y="5233842"/>
        <a:ext cx="1344933" cy="1344933"/>
      </dsp:txXfrm>
    </dsp:sp>
    <dsp:sp modelId="{20F26734-EC4A-4DDB-BC0D-374DD21FE032}">
      <dsp:nvSpPr>
        <dsp:cNvPr id="0" name=""/>
        <dsp:cNvSpPr/>
      </dsp:nvSpPr>
      <dsp:spPr>
        <a:xfrm>
          <a:off x="2313775" y="3716642"/>
          <a:ext cx="1902023" cy="19020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Is this good for world economic growth, or a source of instability</a:t>
          </a:r>
          <a:endParaRPr lang="en-US" sz="1500" kern="1200" dirty="0"/>
        </a:p>
      </dsp:txBody>
      <dsp:txXfrm>
        <a:off x="2592320" y="3995187"/>
        <a:ext cx="1344933" cy="1344933"/>
      </dsp:txXfrm>
    </dsp:sp>
    <dsp:sp modelId="{FBB2193E-185D-4BEF-802F-F160EC7A4303}">
      <dsp:nvSpPr>
        <dsp:cNvPr id="0" name=""/>
        <dsp:cNvSpPr/>
      </dsp:nvSpPr>
      <dsp:spPr>
        <a:xfrm>
          <a:off x="2313775" y="1239333"/>
          <a:ext cx="1902023" cy="190202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smtClean="0"/>
            <a:t>How, if at all, should we reform the IMF</a:t>
          </a:r>
          <a:endParaRPr lang="en-US" sz="1500" kern="1200"/>
        </a:p>
      </dsp:txBody>
      <dsp:txXfrm>
        <a:off x="2592320" y="1517878"/>
        <a:ext cx="1344933" cy="1344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A9596-7B43-46BC-8423-22741DA44B2B}">
      <dsp:nvSpPr>
        <dsp:cNvPr id="0" name=""/>
        <dsp:cNvSpPr/>
      </dsp:nvSpPr>
      <dsp:spPr>
        <a:xfrm>
          <a:off x="3924300" y="2349866"/>
          <a:ext cx="2776470" cy="481866"/>
        </a:xfrm>
        <a:custGeom>
          <a:avLst/>
          <a:gdLst/>
          <a:ahLst/>
          <a:cxnLst/>
          <a:rect l="0" t="0" r="0" b="0"/>
          <a:pathLst>
            <a:path>
              <a:moveTo>
                <a:pt x="0" y="0"/>
              </a:moveTo>
              <a:lnTo>
                <a:pt x="0" y="240933"/>
              </a:lnTo>
              <a:lnTo>
                <a:pt x="2776470" y="240933"/>
              </a:lnTo>
              <a:lnTo>
                <a:pt x="2776470" y="481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0A02D2-21DF-4062-B9F9-21DF91ED46AF}">
      <dsp:nvSpPr>
        <dsp:cNvPr id="0" name=""/>
        <dsp:cNvSpPr/>
      </dsp:nvSpPr>
      <dsp:spPr>
        <a:xfrm>
          <a:off x="3878580" y="2349866"/>
          <a:ext cx="91440" cy="481866"/>
        </a:xfrm>
        <a:custGeom>
          <a:avLst/>
          <a:gdLst/>
          <a:ahLst/>
          <a:cxnLst/>
          <a:rect l="0" t="0" r="0" b="0"/>
          <a:pathLst>
            <a:path>
              <a:moveTo>
                <a:pt x="45720" y="0"/>
              </a:moveTo>
              <a:lnTo>
                <a:pt x="45720" y="481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905D2-C3FC-4DEB-A286-4C0105B012EE}">
      <dsp:nvSpPr>
        <dsp:cNvPr id="0" name=""/>
        <dsp:cNvSpPr/>
      </dsp:nvSpPr>
      <dsp:spPr>
        <a:xfrm>
          <a:off x="1147829" y="2349866"/>
          <a:ext cx="2776470" cy="481866"/>
        </a:xfrm>
        <a:custGeom>
          <a:avLst/>
          <a:gdLst/>
          <a:ahLst/>
          <a:cxnLst/>
          <a:rect l="0" t="0" r="0" b="0"/>
          <a:pathLst>
            <a:path>
              <a:moveTo>
                <a:pt x="2776470" y="0"/>
              </a:moveTo>
              <a:lnTo>
                <a:pt x="2776470" y="240933"/>
              </a:lnTo>
              <a:lnTo>
                <a:pt x="0" y="240933"/>
              </a:lnTo>
              <a:lnTo>
                <a:pt x="0" y="4818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DBECE2-836A-4A63-B143-17073CACE6BE}">
      <dsp:nvSpPr>
        <dsp:cNvPr id="0" name=""/>
        <dsp:cNvSpPr/>
      </dsp:nvSpPr>
      <dsp:spPr>
        <a:xfrm>
          <a:off x="2776997" y="1202564"/>
          <a:ext cx="2294604" cy="1147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Components</a:t>
          </a:r>
          <a:endParaRPr lang="en-US" sz="2300" kern="1200" dirty="0"/>
        </a:p>
      </dsp:txBody>
      <dsp:txXfrm>
        <a:off x="2776997" y="1202564"/>
        <a:ext cx="2294604" cy="1147302"/>
      </dsp:txXfrm>
    </dsp:sp>
    <dsp:sp modelId="{1E3B1EDB-0A79-490F-99DC-664D32751B08}">
      <dsp:nvSpPr>
        <dsp:cNvPr id="0" name=""/>
        <dsp:cNvSpPr/>
      </dsp:nvSpPr>
      <dsp:spPr>
        <a:xfrm>
          <a:off x="526" y="2831733"/>
          <a:ext cx="2294604" cy="1147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Foreign currency </a:t>
          </a:r>
          <a:r>
            <a:rPr lang="en-US" sz="2300" kern="1200" dirty="0" err="1" smtClean="0"/>
            <a:t>Mkts</a:t>
          </a:r>
          <a:r>
            <a:rPr lang="en-US" sz="2300" kern="1200" dirty="0" smtClean="0"/>
            <a:t> (lending &amp; borrowing) </a:t>
          </a:r>
          <a:endParaRPr lang="en-US" sz="2300" kern="1200" dirty="0"/>
        </a:p>
      </dsp:txBody>
      <dsp:txXfrm>
        <a:off x="526" y="2831733"/>
        <a:ext cx="2294604" cy="1147302"/>
      </dsp:txXfrm>
    </dsp:sp>
    <dsp:sp modelId="{2FAB92CD-B99B-4034-AA72-BAACC69B7156}">
      <dsp:nvSpPr>
        <dsp:cNvPr id="0" name=""/>
        <dsp:cNvSpPr/>
      </dsp:nvSpPr>
      <dsp:spPr>
        <a:xfrm>
          <a:off x="2776997" y="2831733"/>
          <a:ext cx="2294604" cy="1147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Foreign exchange </a:t>
          </a:r>
          <a:r>
            <a:rPr lang="en-US" sz="2300" kern="1200" dirty="0" err="1" smtClean="0"/>
            <a:t>Mkts</a:t>
          </a:r>
          <a:r>
            <a:rPr lang="en-US" sz="2300" kern="1200" dirty="0" smtClean="0"/>
            <a:t> ( paying for EX-IM)</a:t>
          </a:r>
          <a:endParaRPr lang="en-US" sz="2300" kern="1200" dirty="0"/>
        </a:p>
      </dsp:txBody>
      <dsp:txXfrm>
        <a:off x="2776997" y="2831733"/>
        <a:ext cx="2294604" cy="1147302"/>
      </dsp:txXfrm>
    </dsp:sp>
    <dsp:sp modelId="{384D5E46-BEAF-4FE9-B39E-2C2A88829D9C}">
      <dsp:nvSpPr>
        <dsp:cNvPr id="0" name=""/>
        <dsp:cNvSpPr/>
      </dsp:nvSpPr>
      <dsp:spPr>
        <a:xfrm>
          <a:off x="5553468" y="2831733"/>
          <a:ext cx="2294604" cy="11473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Capital </a:t>
          </a:r>
          <a:r>
            <a:rPr lang="en-US" sz="2300" kern="1200" dirty="0" err="1" smtClean="0"/>
            <a:t>mkts</a:t>
          </a:r>
          <a:r>
            <a:rPr lang="en-US" sz="2300" kern="1200" dirty="0" smtClean="0"/>
            <a:t> ( Bonds, debentures, ADR, GDR </a:t>
          </a:r>
          <a:r>
            <a:rPr lang="en-US" sz="2300" kern="1200" dirty="0" err="1" smtClean="0"/>
            <a:t>etc</a:t>
          </a:r>
          <a:r>
            <a:rPr lang="en-US" sz="2300" kern="1200" dirty="0" smtClean="0"/>
            <a:t>)</a:t>
          </a:r>
          <a:endParaRPr lang="en-US" sz="2300" kern="1200" dirty="0"/>
        </a:p>
      </dsp:txBody>
      <dsp:txXfrm>
        <a:off x="5553468" y="2831733"/>
        <a:ext cx="2294604" cy="114730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7/2/2018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:Introduction to International  Finance</a:t>
            </a:r>
            <a:endParaRPr lang="en-US" dirty="0"/>
          </a:p>
        </p:txBody>
      </p:sp>
      <p:sp>
        <p:nvSpPr>
          <p:cNvPr id="3" name="Subtitle 2"/>
          <p:cNvSpPr>
            <a:spLocks noGrp="1"/>
          </p:cNvSpPr>
          <p:nvPr>
            <p:ph type="subTitle" idx="1"/>
          </p:nvPr>
        </p:nvSpPr>
        <p:spPr/>
        <p:txBody>
          <a:bodyPr/>
          <a:lstStyle/>
          <a:p>
            <a:r>
              <a:rPr lang="en-US" dirty="0" smtClean="0"/>
              <a:t>Chapter 1 in </a:t>
            </a:r>
            <a:r>
              <a:rPr lang="en-US" smtClean="0"/>
              <a:t>Dipak</a:t>
            </a:r>
          </a:p>
          <a:p>
            <a:r>
              <a:rPr lang="en-US" dirty="0" smtClean="0"/>
              <a:t>Chapter 2 in </a:t>
            </a:r>
            <a:r>
              <a:rPr lang="en-US" dirty="0" err="1" smtClean="0"/>
              <a:t>Iyer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 Component of BOP: Reserve A/c</a:t>
            </a:r>
            <a:endParaRPr lang="en-US" dirty="0"/>
          </a:p>
        </p:txBody>
      </p:sp>
      <p:sp>
        <p:nvSpPr>
          <p:cNvPr id="3" name="Content Placeholder 2"/>
          <p:cNvSpPr>
            <a:spLocks noGrp="1"/>
          </p:cNvSpPr>
          <p:nvPr>
            <p:ph idx="1"/>
          </p:nvPr>
        </p:nvSpPr>
        <p:spPr/>
        <p:txBody>
          <a:bodyPr/>
          <a:lstStyle/>
          <a:p>
            <a:r>
              <a:rPr lang="en-US" dirty="0" smtClean="0"/>
              <a:t>Stock of foreign currency denominated assets held by monetary authority of the country</a:t>
            </a:r>
          </a:p>
          <a:p>
            <a:r>
              <a:rPr lang="en-US" dirty="0" smtClean="0"/>
              <a:t>Includes </a:t>
            </a:r>
            <a:r>
              <a:rPr lang="en-US" dirty="0" err="1" smtClean="0"/>
              <a:t>Forex</a:t>
            </a:r>
            <a:r>
              <a:rPr lang="en-US" dirty="0" smtClean="0"/>
              <a:t> reserves of RBI</a:t>
            </a:r>
          </a:p>
          <a:p>
            <a:r>
              <a:rPr lang="en-US" dirty="0" smtClean="0"/>
              <a:t>Monetary Gold</a:t>
            </a:r>
          </a:p>
          <a:p>
            <a:r>
              <a:rPr lang="en-US" dirty="0" smtClean="0"/>
              <a:t>Contribution to IMF</a:t>
            </a:r>
          </a:p>
          <a:p>
            <a:r>
              <a:rPr lang="en-US" dirty="0" smtClean="0"/>
              <a:t>SDR by IMF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SDR</a:t>
            </a:r>
            <a:endParaRPr lang="en-US" dirty="0"/>
          </a:p>
        </p:txBody>
      </p:sp>
      <p:sp>
        <p:nvSpPr>
          <p:cNvPr id="3" name="Content Placeholder 2"/>
          <p:cNvSpPr>
            <a:spLocks noGrp="1"/>
          </p:cNvSpPr>
          <p:nvPr>
            <p:ph idx="1"/>
          </p:nvPr>
        </p:nvSpPr>
        <p:spPr/>
        <p:txBody>
          <a:bodyPr>
            <a:normAutofit lnSpcReduction="10000"/>
          </a:bodyPr>
          <a:lstStyle/>
          <a:p>
            <a:r>
              <a:rPr lang="en-US" dirty="0"/>
              <a:t>The SDR is an international reserve asset, created by the IMF in 1969 to supplement its </a:t>
            </a:r>
            <a:r>
              <a:rPr lang="en-US" dirty="0" smtClean="0"/>
              <a:t>m</a:t>
            </a:r>
          </a:p>
          <a:p>
            <a:r>
              <a:rPr lang="en-US" dirty="0"/>
              <a:t>The SDR is neither a currency nor a claim on the IMF. Rather, it is a potential claim on the freely usable currencies of IMF members. </a:t>
            </a:r>
            <a:endParaRPr lang="en-US" dirty="0" smtClean="0"/>
          </a:p>
          <a:p>
            <a:r>
              <a:rPr lang="en-US" dirty="0" smtClean="0"/>
              <a:t>SDRs </a:t>
            </a:r>
            <a:r>
              <a:rPr lang="en-US" dirty="0"/>
              <a:t>can be exchanged for these currencies </a:t>
            </a:r>
            <a:r>
              <a:rPr lang="en-US" dirty="0" smtClean="0"/>
              <a:t>member </a:t>
            </a:r>
            <a:r>
              <a:rPr lang="en-US" dirty="0"/>
              <a:t>countries’ official reserves</a:t>
            </a:r>
            <a:endParaRPr lang="en-US" dirty="0"/>
          </a:p>
        </p:txBody>
      </p:sp>
    </p:spTree>
    <p:extLst>
      <p:ext uri="{BB962C8B-B14F-4D97-AF65-F5344CB8AC3E}">
        <p14:creationId xmlns:p14="http://schemas.microsoft.com/office/powerpoint/2010/main" val="968038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SDR</a:t>
            </a:r>
            <a:endParaRPr lang="en-US" dirty="0"/>
          </a:p>
        </p:txBody>
      </p:sp>
      <p:sp>
        <p:nvSpPr>
          <p:cNvPr id="3" name="Content Placeholder 2"/>
          <p:cNvSpPr>
            <a:spLocks noGrp="1"/>
          </p:cNvSpPr>
          <p:nvPr>
            <p:ph idx="1"/>
          </p:nvPr>
        </p:nvSpPr>
        <p:spPr/>
        <p:txBody>
          <a:bodyPr/>
          <a:lstStyle/>
          <a:p>
            <a:r>
              <a:rPr lang="en-US" dirty="0"/>
              <a:t>The SDR basket is reviewed every </a:t>
            </a:r>
            <a:r>
              <a:rPr lang="en-US" b="1" dirty="0"/>
              <a:t>five</a:t>
            </a:r>
            <a:r>
              <a:rPr lang="en-US" dirty="0"/>
              <a:t> years, or earlier if warranted, to ensure that the SDR reflects the relative importance of currencies in the world’s trading and financial systems. </a:t>
            </a:r>
            <a:endParaRPr lang="en-US" dirty="0" smtClean="0"/>
          </a:p>
          <a:p>
            <a:r>
              <a:rPr lang="en-US" dirty="0"/>
              <a:t>During the last review concluded in November 2015, the Board decided that the Chinese </a:t>
            </a:r>
            <a:r>
              <a:rPr lang="en-US" dirty="0" err="1"/>
              <a:t>renminbi</a:t>
            </a:r>
            <a:r>
              <a:rPr lang="en-US" dirty="0"/>
              <a:t> (RMB) met the criteria for inclusion in the SDR </a:t>
            </a:r>
            <a:r>
              <a:rPr lang="en-US" dirty="0" smtClean="0"/>
              <a:t>basket</a:t>
            </a:r>
          </a:p>
          <a:p>
            <a:endParaRPr lang="en-US" dirty="0"/>
          </a:p>
        </p:txBody>
      </p:sp>
    </p:spTree>
    <p:extLst>
      <p:ext uri="{BB962C8B-B14F-4D97-AF65-F5344CB8AC3E}">
        <p14:creationId xmlns:p14="http://schemas.microsoft.com/office/powerpoint/2010/main" val="2319435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Criteria for inclusion in the SDR basket</a:t>
            </a:r>
            <a:endParaRPr lang="en-US" dirty="0"/>
          </a:p>
        </p:txBody>
      </p:sp>
      <p:sp>
        <p:nvSpPr>
          <p:cNvPr id="3" name="Content Placeholder 2"/>
          <p:cNvSpPr>
            <a:spLocks noGrp="1"/>
          </p:cNvSpPr>
          <p:nvPr>
            <p:ph idx="1"/>
          </p:nvPr>
        </p:nvSpPr>
        <p:spPr/>
        <p:txBody>
          <a:bodyPr>
            <a:normAutofit lnSpcReduction="10000"/>
          </a:bodyPr>
          <a:lstStyle/>
          <a:p>
            <a:r>
              <a:rPr lang="en-US" b="1" dirty="0"/>
              <a:t>Export criterion</a:t>
            </a:r>
            <a:r>
              <a:rPr lang="en-US" b="1" dirty="0" smtClean="0"/>
              <a:t>:</a:t>
            </a:r>
          </a:p>
          <a:p>
            <a:pPr lvl="1"/>
            <a:r>
              <a:rPr lang="en-US" dirty="0" smtClean="0"/>
              <a:t>Issuer </a:t>
            </a:r>
            <a:r>
              <a:rPr lang="en-US" dirty="0"/>
              <a:t>of currency is an IMF member or a monetary union, that includes IMF members, who is one of the top five exporters of the </a:t>
            </a:r>
            <a:r>
              <a:rPr lang="en-US" dirty="0" smtClean="0"/>
              <a:t>world.</a:t>
            </a:r>
          </a:p>
          <a:p>
            <a:pPr marL="402336" lvl="1" indent="0">
              <a:buNone/>
            </a:pPr>
            <a:r>
              <a:rPr lang="en-US" sz="3200" b="1" dirty="0"/>
              <a:t>Determined to be “freely usable” currency by the </a:t>
            </a:r>
            <a:r>
              <a:rPr lang="en-US" sz="3200" b="1" dirty="0" smtClean="0"/>
              <a:t>IMF</a:t>
            </a:r>
          </a:p>
          <a:p>
            <a:pPr marL="402336" lvl="1" indent="0">
              <a:buNone/>
            </a:pPr>
            <a:r>
              <a:rPr lang="en-US" sz="3200" b="1" dirty="0"/>
              <a:t>	</a:t>
            </a:r>
            <a:r>
              <a:rPr lang="en-US" sz="3200" dirty="0"/>
              <a:t> </a:t>
            </a:r>
            <a:r>
              <a:rPr lang="en-US" dirty="0"/>
              <a:t>Currency is widely used to make payments for international transactions and widely traded in the principal exchange markets</a:t>
            </a:r>
          </a:p>
        </p:txBody>
      </p:sp>
    </p:spTree>
    <p:extLst>
      <p:ext uri="{BB962C8B-B14F-4D97-AF65-F5344CB8AC3E}">
        <p14:creationId xmlns:p14="http://schemas.microsoft.com/office/powerpoint/2010/main" val="27615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6019503"/>
              </p:ext>
            </p:extLst>
          </p:nvPr>
        </p:nvGraphicFramePr>
        <p:xfrm>
          <a:off x="1066799" y="1447800"/>
          <a:ext cx="7867650" cy="4800600"/>
        </p:xfrm>
        <a:graphic>
          <a:graphicData uri="http://schemas.openxmlformats.org/drawingml/2006/table">
            <a:tbl>
              <a:tblPr firstRow="1" bandRow="1">
                <a:tableStyleId>{5C22544A-7EE6-4342-B048-85BDC9FD1C3A}</a:tableStyleId>
              </a:tblPr>
              <a:tblGrid>
                <a:gridCol w="2622550"/>
                <a:gridCol w="2622550"/>
                <a:gridCol w="2622550"/>
              </a:tblGrid>
              <a:tr h="1773195">
                <a:tc>
                  <a:txBody>
                    <a:bodyPr/>
                    <a:lstStyle/>
                    <a:p>
                      <a:pPr algn="l" fontAlgn="ctr"/>
                      <a:r>
                        <a:rPr lang="en-US" b="1" dirty="0">
                          <a:solidFill>
                            <a:schemeClr val="bg1"/>
                          </a:solidFill>
                          <a:effectLst/>
                        </a:rPr>
                        <a:t> Currency</a:t>
                      </a:r>
                      <a:endParaRPr lang="en-US" dirty="0">
                        <a:solidFill>
                          <a:schemeClr val="bg1"/>
                        </a:solidFill>
                        <a:effectLst/>
                      </a:endParaRPr>
                    </a:p>
                  </a:txBody>
                  <a:tcPr marL="95250" marR="76200" marT="76200" marB="76200" anchor="ctr"/>
                </a:tc>
                <a:tc>
                  <a:txBody>
                    <a:bodyPr/>
                    <a:lstStyle/>
                    <a:p>
                      <a:pPr algn="ctr" fontAlgn="ctr"/>
                      <a:r>
                        <a:rPr lang="en-US" b="1" dirty="0">
                          <a:solidFill>
                            <a:schemeClr val="bg1"/>
                          </a:solidFill>
                          <a:effectLst/>
                        </a:rPr>
                        <a:t>Weights determined in the 2015 Review</a:t>
                      </a:r>
                      <a:endParaRPr lang="en-US" dirty="0">
                        <a:solidFill>
                          <a:schemeClr val="bg1"/>
                        </a:solidFill>
                        <a:effectLst/>
                      </a:endParaRPr>
                    </a:p>
                  </a:txBody>
                  <a:tcPr marL="95250" marR="76200" marT="76200" marB="76200" anchor="ctr"/>
                </a:tc>
                <a:tc>
                  <a:txBody>
                    <a:bodyPr/>
                    <a:lstStyle/>
                    <a:p>
                      <a:pPr algn="ctr" fontAlgn="ctr"/>
                      <a:r>
                        <a:rPr lang="en-US" b="1" dirty="0">
                          <a:solidFill>
                            <a:schemeClr val="bg1"/>
                          </a:solidFill>
                          <a:effectLst/>
                        </a:rPr>
                        <a:t>Fixed Number of Units of Currency for a 5-year period Starting Oct 1, 2016</a:t>
                      </a:r>
                      <a:endParaRPr lang="en-US" dirty="0">
                        <a:solidFill>
                          <a:schemeClr val="bg1"/>
                        </a:solidFill>
                        <a:effectLst/>
                      </a:endParaRPr>
                    </a:p>
                  </a:txBody>
                  <a:tcPr marL="95250" marR="76200" marT="76200" marB="76200" anchor="ctr"/>
                </a:tc>
              </a:tr>
              <a:tr h="605481">
                <a:tc>
                  <a:txBody>
                    <a:bodyPr/>
                    <a:lstStyle/>
                    <a:p>
                      <a:pPr algn="l" fontAlgn="ctr"/>
                      <a:r>
                        <a:rPr lang="en-US">
                          <a:effectLst/>
                        </a:rPr>
                        <a:t>  U.S. Dollar</a:t>
                      </a:r>
                    </a:p>
                  </a:txBody>
                  <a:tcPr marL="95250" marR="76200" marT="76200" marB="76200" anchor="ctr"/>
                </a:tc>
                <a:tc>
                  <a:txBody>
                    <a:bodyPr/>
                    <a:lstStyle/>
                    <a:p>
                      <a:pPr algn="r" fontAlgn="ctr"/>
                      <a:r>
                        <a:rPr lang="en-US">
                          <a:effectLst/>
                        </a:rPr>
                        <a:t>41.73</a:t>
                      </a:r>
                    </a:p>
                  </a:txBody>
                  <a:tcPr marL="95250" marR="76200" marT="76200" marB="76200" anchor="ctr"/>
                </a:tc>
                <a:tc>
                  <a:txBody>
                    <a:bodyPr/>
                    <a:lstStyle/>
                    <a:p>
                      <a:pPr algn="r" fontAlgn="ctr"/>
                      <a:r>
                        <a:rPr lang="en-US" dirty="0">
                          <a:effectLst/>
                        </a:rPr>
                        <a:t>0.58252</a:t>
                      </a:r>
                    </a:p>
                  </a:txBody>
                  <a:tcPr marL="95250" marR="76200" marT="76200" marB="76200" anchor="ctr"/>
                </a:tc>
              </a:tr>
              <a:tr h="605481">
                <a:tc>
                  <a:txBody>
                    <a:bodyPr/>
                    <a:lstStyle/>
                    <a:p>
                      <a:pPr algn="l" fontAlgn="ctr"/>
                      <a:r>
                        <a:rPr lang="en-US">
                          <a:effectLst/>
                        </a:rPr>
                        <a:t>  Euro</a:t>
                      </a:r>
                    </a:p>
                  </a:txBody>
                  <a:tcPr marL="95250" marR="76200" marT="76200" marB="76200" anchor="ctr"/>
                </a:tc>
                <a:tc>
                  <a:txBody>
                    <a:bodyPr/>
                    <a:lstStyle/>
                    <a:p>
                      <a:pPr algn="r" fontAlgn="ctr"/>
                      <a:r>
                        <a:rPr lang="en-US" dirty="0">
                          <a:effectLst/>
                        </a:rPr>
                        <a:t>30.93</a:t>
                      </a:r>
                    </a:p>
                  </a:txBody>
                  <a:tcPr marL="95250" marR="76200" marT="76200" marB="76200" anchor="ctr"/>
                </a:tc>
                <a:tc>
                  <a:txBody>
                    <a:bodyPr/>
                    <a:lstStyle/>
                    <a:p>
                      <a:pPr algn="r" fontAlgn="ctr"/>
                      <a:r>
                        <a:rPr lang="en-US" dirty="0">
                          <a:effectLst/>
                        </a:rPr>
                        <a:t>0.38671</a:t>
                      </a:r>
                    </a:p>
                  </a:txBody>
                  <a:tcPr marL="95250" marR="76200" marT="76200" marB="76200" anchor="ctr"/>
                </a:tc>
              </a:tr>
              <a:tr h="605481">
                <a:tc>
                  <a:txBody>
                    <a:bodyPr/>
                    <a:lstStyle/>
                    <a:p>
                      <a:pPr algn="l" fontAlgn="ctr"/>
                      <a:r>
                        <a:rPr lang="en-US">
                          <a:effectLst/>
                        </a:rPr>
                        <a:t>  Chinese Yuan</a:t>
                      </a:r>
                    </a:p>
                  </a:txBody>
                  <a:tcPr marL="95250" marR="76200" marT="76200" marB="76200" anchor="ctr"/>
                </a:tc>
                <a:tc>
                  <a:txBody>
                    <a:bodyPr/>
                    <a:lstStyle/>
                    <a:p>
                      <a:pPr algn="r" fontAlgn="ctr"/>
                      <a:r>
                        <a:rPr lang="en-US">
                          <a:effectLst/>
                        </a:rPr>
                        <a:t>8.33</a:t>
                      </a:r>
                    </a:p>
                  </a:txBody>
                  <a:tcPr marL="95250" marR="76200" marT="76200" marB="76200" anchor="ctr"/>
                </a:tc>
                <a:tc>
                  <a:txBody>
                    <a:bodyPr/>
                    <a:lstStyle/>
                    <a:p>
                      <a:pPr algn="r" fontAlgn="ctr"/>
                      <a:r>
                        <a:rPr lang="en-US" dirty="0">
                          <a:effectLst/>
                        </a:rPr>
                        <a:t>1.0174</a:t>
                      </a:r>
                    </a:p>
                  </a:txBody>
                  <a:tcPr marL="95250" marR="76200" marT="76200" marB="76200" anchor="ctr"/>
                </a:tc>
              </a:tr>
              <a:tr h="605481">
                <a:tc>
                  <a:txBody>
                    <a:bodyPr/>
                    <a:lstStyle/>
                    <a:p>
                      <a:pPr algn="l" fontAlgn="ctr"/>
                      <a:r>
                        <a:rPr lang="en-US">
                          <a:effectLst/>
                        </a:rPr>
                        <a:t>  Japanese Yen</a:t>
                      </a:r>
                    </a:p>
                  </a:txBody>
                  <a:tcPr marL="95250" marR="76200" marT="76200" marB="76200" anchor="ctr"/>
                </a:tc>
                <a:tc>
                  <a:txBody>
                    <a:bodyPr/>
                    <a:lstStyle/>
                    <a:p>
                      <a:pPr algn="r" fontAlgn="ctr"/>
                      <a:r>
                        <a:rPr lang="en-US">
                          <a:effectLst/>
                        </a:rPr>
                        <a:t>8.09</a:t>
                      </a:r>
                    </a:p>
                  </a:txBody>
                  <a:tcPr marL="95250" marR="76200" marT="76200" marB="76200" anchor="ctr"/>
                </a:tc>
                <a:tc>
                  <a:txBody>
                    <a:bodyPr/>
                    <a:lstStyle/>
                    <a:p>
                      <a:pPr algn="r" fontAlgn="ctr"/>
                      <a:r>
                        <a:rPr lang="en-US" dirty="0">
                          <a:effectLst/>
                        </a:rPr>
                        <a:t>11.900</a:t>
                      </a:r>
                    </a:p>
                  </a:txBody>
                  <a:tcPr marL="95250" marR="76200" marT="76200" marB="76200" anchor="ctr"/>
                </a:tc>
              </a:tr>
              <a:tr h="605481">
                <a:tc>
                  <a:txBody>
                    <a:bodyPr/>
                    <a:lstStyle/>
                    <a:p>
                      <a:pPr algn="l" fontAlgn="ctr"/>
                      <a:r>
                        <a:rPr lang="en-US">
                          <a:effectLst/>
                        </a:rPr>
                        <a:t>  Pound Sterling</a:t>
                      </a:r>
                    </a:p>
                  </a:txBody>
                  <a:tcPr marL="95250" marR="76200" marT="76200" marB="76200" anchor="ctr"/>
                </a:tc>
                <a:tc>
                  <a:txBody>
                    <a:bodyPr/>
                    <a:lstStyle/>
                    <a:p>
                      <a:pPr algn="r" fontAlgn="ctr"/>
                      <a:r>
                        <a:rPr lang="en-US">
                          <a:effectLst/>
                        </a:rPr>
                        <a:t> 10.92</a:t>
                      </a:r>
                    </a:p>
                  </a:txBody>
                  <a:tcPr marL="95250" marR="76200" marT="76200" marB="76200" anchor="ctr"/>
                </a:tc>
                <a:tc>
                  <a:txBody>
                    <a:bodyPr/>
                    <a:lstStyle/>
                    <a:p>
                      <a:pPr algn="r" fontAlgn="ctr"/>
                      <a:r>
                        <a:rPr lang="en-US" dirty="0">
                          <a:effectLst/>
                        </a:rPr>
                        <a:t>0.085946</a:t>
                      </a:r>
                    </a:p>
                  </a:txBody>
                  <a:tcPr marL="95250" marR="76200" marT="76200" marB="76200" anchor="ctr"/>
                </a:tc>
              </a:tr>
            </a:tbl>
          </a:graphicData>
        </a:graphic>
      </p:graphicFrame>
    </p:spTree>
    <p:extLst>
      <p:ext uri="{BB962C8B-B14F-4D97-AF65-F5344CB8AC3E}">
        <p14:creationId xmlns:p14="http://schemas.microsoft.com/office/powerpoint/2010/main" val="4178672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Quantitative easing</a:t>
            </a:r>
            <a:r>
              <a:rPr lang="en-US" dirty="0" smtClean="0"/>
              <a:t> (</a:t>
            </a:r>
            <a:r>
              <a:rPr lang="en-US" b="1" dirty="0" smtClean="0"/>
              <a:t>QE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 '</a:t>
            </a:r>
            <a:r>
              <a:rPr lang="en-US" b="1" dirty="0" smtClean="0"/>
              <a:t>Quantitative Easing</a:t>
            </a:r>
            <a:r>
              <a:rPr lang="en-US" dirty="0" smtClean="0"/>
              <a:t>' is an unconventional monetary policy in which a central bank purchases government securities or other securities from the market in order to lower interest rates and increase the money supply</a:t>
            </a:r>
          </a:p>
          <a:p>
            <a:r>
              <a:rPr lang="en-US" dirty="0" smtClean="0"/>
              <a:t>Central banks are responsible for keeping inflation in check</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Before the financial crisis</a:t>
            </a:r>
            <a:endParaRPr lang="en-US" dirty="0"/>
          </a:p>
        </p:txBody>
      </p:sp>
      <p:sp>
        <p:nvSpPr>
          <p:cNvPr id="3" name="Content Placeholder 2"/>
          <p:cNvSpPr>
            <a:spLocks noGrp="1"/>
          </p:cNvSpPr>
          <p:nvPr>
            <p:ph idx="1"/>
          </p:nvPr>
        </p:nvSpPr>
        <p:spPr>
          <a:xfrm>
            <a:off x="228600" y="1295400"/>
            <a:ext cx="8686800" cy="5334000"/>
          </a:xfrm>
        </p:spPr>
        <p:txBody>
          <a:bodyPr>
            <a:normAutofit/>
          </a:bodyPr>
          <a:lstStyle/>
          <a:p>
            <a:pPr algn="just"/>
            <a:r>
              <a:rPr lang="en-US" dirty="0" smtClean="0"/>
              <a:t>Before the financial crisis of 2008-09 Central bank managed that (inflation) by adjusting the interest rate at which banks borrow overnight</a:t>
            </a:r>
          </a:p>
          <a:p>
            <a:pPr algn="just"/>
            <a:r>
              <a:rPr lang="en-US" dirty="0" smtClean="0"/>
              <a:t> If firms were growing nervous about the future and scaling back on investment, the central bank would reduce the overnight rate</a:t>
            </a:r>
          </a:p>
          <a:p>
            <a:pPr algn="just"/>
            <a:r>
              <a:rPr lang="en-US" dirty="0" smtClean="0"/>
              <a:t> That would reduce banks' funding costs and encourage them to make more loans, keeping the economy from falling into recession.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Crisis</a:t>
            </a:r>
            <a:endParaRPr lang="en-US" dirty="0"/>
          </a:p>
        </p:txBody>
      </p:sp>
      <p:sp>
        <p:nvSpPr>
          <p:cNvPr id="3" name="Content Placeholder 2"/>
          <p:cNvSpPr>
            <a:spLocks noGrp="1"/>
          </p:cNvSpPr>
          <p:nvPr>
            <p:ph idx="1"/>
          </p:nvPr>
        </p:nvSpPr>
        <p:spPr/>
        <p:txBody>
          <a:bodyPr>
            <a:normAutofit lnSpcReduction="10000"/>
          </a:bodyPr>
          <a:lstStyle/>
          <a:p>
            <a:r>
              <a:rPr lang="en-US" dirty="0" smtClean="0"/>
              <a:t> When the crisis struck, big central banks like the Fed and the Bank of England slashed their overnight interest-rates to boost the economy. </a:t>
            </a:r>
          </a:p>
          <a:p>
            <a:r>
              <a:rPr lang="en-US" dirty="0" smtClean="0"/>
              <a:t>But even cutting the rate as far as it could go, to almost zero, failed to spark recovery. </a:t>
            </a:r>
          </a:p>
          <a:p>
            <a:endParaRPr lang="en-US" dirty="0" smtClean="0"/>
          </a:p>
          <a:p>
            <a:r>
              <a:rPr lang="en-US" dirty="0" smtClean="0"/>
              <a:t>CB started using new tool for managing inflation called QE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QE works</a:t>
            </a:r>
            <a:endParaRPr lang="en-US" dirty="0"/>
          </a:p>
        </p:txBody>
      </p:sp>
      <p:sp>
        <p:nvSpPr>
          <p:cNvPr id="3" name="Content Placeholder 2"/>
          <p:cNvSpPr>
            <a:spLocks noGrp="1"/>
          </p:cNvSpPr>
          <p:nvPr>
            <p:ph idx="1"/>
          </p:nvPr>
        </p:nvSpPr>
        <p:spPr>
          <a:xfrm>
            <a:off x="304800" y="1295400"/>
            <a:ext cx="8382000" cy="5181600"/>
          </a:xfrm>
        </p:spPr>
        <p:txBody>
          <a:bodyPr>
            <a:normAutofit fontScale="85000" lnSpcReduction="20000"/>
          </a:bodyPr>
          <a:lstStyle/>
          <a:p>
            <a:r>
              <a:rPr lang="en-US" dirty="0" smtClean="0"/>
              <a:t>To carry out QE central banks create money by buying securities, such as government bonds, from banks, with electronic cash that did not exist before.</a:t>
            </a:r>
          </a:p>
          <a:p>
            <a:endParaRPr lang="en-US" dirty="0" smtClean="0"/>
          </a:p>
          <a:p>
            <a:pPr algn="just"/>
            <a:r>
              <a:rPr lang="en-US" dirty="0" smtClean="0"/>
              <a:t>The new money swells the size of bank reserves in the economy by the quantity of assets purchased—hence "quantitative" easing.</a:t>
            </a:r>
          </a:p>
          <a:p>
            <a:pPr algn="just"/>
            <a:endParaRPr lang="en-US" dirty="0" smtClean="0"/>
          </a:p>
          <a:p>
            <a:pPr algn="just"/>
            <a:r>
              <a:rPr lang="en-US" dirty="0" smtClean="0"/>
              <a:t>QE is supposed to stimulate the economy by encouraging banks to make more loans.</a:t>
            </a:r>
          </a:p>
          <a:p>
            <a:pPr algn="just"/>
            <a:endParaRPr lang="en-US" dirty="0" smtClean="0"/>
          </a:p>
          <a:p>
            <a:pPr algn="just"/>
            <a:r>
              <a:rPr lang="en-US" dirty="0" smtClean="0"/>
              <a:t>Due to QE interest rates on everything from government bonds to mortgages to corporate debt are lower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QE</a:t>
            </a:r>
            <a:endParaRPr lang="en-US" dirty="0"/>
          </a:p>
        </p:txBody>
      </p:sp>
      <p:sp>
        <p:nvSpPr>
          <p:cNvPr id="3" name="Content Placeholder 2"/>
          <p:cNvSpPr>
            <a:spLocks noGrp="1"/>
          </p:cNvSpPr>
          <p:nvPr>
            <p:ph idx="1"/>
          </p:nvPr>
        </p:nvSpPr>
        <p:spPr/>
        <p:txBody>
          <a:bodyPr/>
          <a:lstStyle/>
          <a:p>
            <a:pPr algn="just"/>
            <a:r>
              <a:rPr lang="en-US" dirty="0" smtClean="0"/>
              <a:t> If QE convinces markets that the central bank is serious about fighting deflation or high unemployment, then it can also boost economic activity by raising confidence.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Meaning:</a:t>
            </a:r>
            <a:endParaRPr lang="en-US" dirty="0"/>
          </a:p>
        </p:txBody>
      </p:sp>
      <p:sp>
        <p:nvSpPr>
          <p:cNvPr id="3" name="Content Placeholder 2"/>
          <p:cNvSpPr>
            <a:spLocks noGrp="1"/>
          </p:cNvSpPr>
          <p:nvPr>
            <p:ph idx="1"/>
          </p:nvPr>
        </p:nvSpPr>
        <p:spPr>
          <a:xfrm>
            <a:off x="457200" y="1219200"/>
            <a:ext cx="8229600" cy="5486400"/>
          </a:xfrm>
        </p:spPr>
        <p:txBody>
          <a:bodyPr>
            <a:normAutofit/>
          </a:bodyPr>
          <a:lstStyle/>
          <a:p>
            <a:pPr algn="just"/>
            <a:r>
              <a:rPr lang="en-US" dirty="0" smtClean="0"/>
              <a:t>International Finance is an area of financial economics that deals with monetary interactions between two or more countries</a:t>
            </a:r>
          </a:p>
          <a:p>
            <a:pPr algn="just"/>
            <a:r>
              <a:rPr lang="en-US" dirty="0" smtClean="0"/>
              <a:t>Concerning itself with topics such as currency exchange rates, international monetary systems, FDI, and issues of international financial management</a:t>
            </a:r>
          </a:p>
          <a:p>
            <a:pPr algn="just"/>
            <a:r>
              <a:rPr lang="en-US" dirty="0" smtClean="0"/>
              <a:t>Including political risk and foreign exchange risk inherent in managing multinational corporations.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 BOP</a:t>
            </a:r>
            <a:endParaRPr lang="en-US" dirty="0"/>
          </a:p>
        </p:txBody>
      </p:sp>
      <p:sp>
        <p:nvSpPr>
          <p:cNvPr id="3" name="Content Placeholder 2"/>
          <p:cNvSpPr>
            <a:spLocks noGrp="1"/>
          </p:cNvSpPr>
          <p:nvPr>
            <p:ph idx="1"/>
          </p:nvPr>
        </p:nvSpPr>
        <p:spPr/>
        <p:txBody>
          <a:bodyPr/>
          <a:lstStyle/>
          <a:p>
            <a:r>
              <a:rPr lang="en-US" dirty="0" smtClean="0"/>
              <a:t>Autonomous Transaction/ transactions above the line. Undertaken in normal course of business, Usually imbalanced</a:t>
            </a:r>
          </a:p>
          <a:p>
            <a:r>
              <a:rPr lang="en-US" dirty="0" smtClean="0"/>
              <a:t>Accommodating Transaction/ transactions below the line, undertaken to balance BOP undertaken by government &amp; RBI</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Convertibility of currency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b="1" dirty="0" smtClean="0"/>
              <a:t>Convertibility</a:t>
            </a:r>
            <a:r>
              <a:rPr lang="en-US" dirty="0" smtClean="0"/>
              <a:t> essentially means the ability of residents and non-residents to exchange domestic </a:t>
            </a:r>
            <a:r>
              <a:rPr lang="en-US" b="1" dirty="0" smtClean="0"/>
              <a:t>currency</a:t>
            </a:r>
            <a:r>
              <a:rPr lang="en-US" dirty="0" smtClean="0"/>
              <a:t> for foreign </a:t>
            </a:r>
            <a:r>
              <a:rPr lang="en-US" b="1" dirty="0" smtClean="0"/>
              <a:t>currency</a:t>
            </a:r>
            <a:r>
              <a:rPr lang="en-US" dirty="0" smtClean="0"/>
              <a:t>, without limit, whatever be the purpose of the transaction</a:t>
            </a:r>
          </a:p>
          <a:p>
            <a:r>
              <a:rPr lang="en-US" dirty="0" smtClean="0"/>
              <a:t>Convertibility means procedural liberalization and does not mean unlimited conversion </a:t>
            </a:r>
          </a:p>
          <a:p>
            <a:r>
              <a:rPr lang="en-US" dirty="0" smtClean="0"/>
              <a:t>Types:</a:t>
            </a:r>
          </a:p>
          <a:p>
            <a:pPr lvl="1"/>
            <a:r>
              <a:rPr lang="en-US" dirty="0" smtClean="0"/>
              <a:t>Fully Convertible</a:t>
            </a:r>
          </a:p>
          <a:p>
            <a:pPr lvl="1"/>
            <a:r>
              <a:rPr lang="en-US" dirty="0" smtClean="0"/>
              <a:t>Partially Convertible</a:t>
            </a:r>
          </a:p>
          <a:p>
            <a:pPr lvl="1"/>
            <a:r>
              <a:rPr lang="en-US" dirty="0" smtClean="0"/>
              <a:t>Non Convertible</a:t>
            </a:r>
            <a:endParaRPr lang="en-US" dirty="0"/>
          </a:p>
        </p:txBody>
      </p:sp>
    </p:spTree>
    <p:extLst>
      <p:ext uri="{BB962C8B-B14F-4D97-AF65-F5344CB8AC3E}">
        <p14:creationId xmlns:p14="http://schemas.microsoft.com/office/powerpoint/2010/main" val="2843368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a:t>
            </a:r>
            <a:endParaRPr lang="en-US" dirty="0"/>
          </a:p>
        </p:txBody>
      </p:sp>
      <p:pic>
        <p:nvPicPr>
          <p:cNvPr id="1026" name="Picture 2" descr="E:\ibf ppt\final-ppt-currencyconvertibility-6-728.jpg"/>
          <p:cNvPicPr>
            <a:picLocks noGrp="1" noChangeAspect="1" noChangeArrowheads="1"/>
          </p:cNvPicPr>
          <p:nvPr>
            <p:ph idx="1"/>
          </p:nvPr>
        </p:nvPicPr>
        <p:blipFill>
          <a:blip r:embed="rId2">
            <a:duotone>
              <a:prstClr val="black"/>
              <a:srgbClr val="D9C3A5">
                <a:tint val="50000"/>
                <a:satMod val="180000"/>
              </a:srgbClr>
            </a:duotone>
          </a:blip>
          <a:stretch>
            <a:fillRect/>
          </a:stretch>
        </p:blipFill>
        <p:spPr bwMode="auto">
          <a:xfrm>
            <a:off x="914400" y="1143000"/>
            <a:ext cx="7924800" cy="5562600"/>
          </a:xfrm>
          <a:prstGeom prst="rect">
            <a:avLst/>
          </a:prstGeom>
          <a:noFill/>
        </p:spPr>
      </p:pic>
    </p:spTree>
    <p:extLst>
      <p:ext uri="{BB962C8B-B14F-4D97-AF65-F5344CB8AC3E}">
        <p14:creationId xmlns:p14="http://schemas.microsoft.com/office/powerpoint/2010/main" val="1277968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descr="E:\ibf ppt\final-ppt-currencyconvertibility-11-728.jpg"/>
          <p:cNvPicPr>
            <a:picLocks noGrp="1" noChangeAspect="1" noChangeArrowheads="1"/>
          </p:cNvPicPr>
          <p:nvPr>
            <p:ph idx="1"/>
          </p:nvPr>
        </p:nvPicPr>
        <p:blipFill>
          <a:blip r:embed="rId2">
            <a:duotone>
              <a:prstClr val="black"/>
              <a:srgbClr val="D9C3A5">
                <a:tint val="50000"/>
                <a:satMod val="180000"/>
              </a:srgbClr>
            </a:duotone>
          </a:blip>
          <a:stretch>
            <a:fillRect/>
          </a:stretch>
        </p:blipFill>
        <p:spPr bwMode="auto">
          <a:xfrm>
            <a:off x="1066800" y="685800"/>
            <a:ext cx="7924800" cy="5562600"/>
          </a:xfrm>
          <a:prstGeom prst="rect">
            <a:avLst/>
          </a:prstGeom>
          <a:noFill/>
        </p:spPr>
      </p:pic>
    </p:spTree>
    <p:extLst>
      <p:ext uri="{BB962C8B-B14F-4D97-AF65-F5344CB8AC3E}">
        <p14:creationId xmlns:p14="http://schemas.microsoft.com/office/powerpoint/2010/main" val="1220115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E:\ibf ppt\final-ppt-currencyconvertibility-13-728.jpg"/>
          <p:cNvPicPr>
            <a:picLocks noGrp="1" noChangeAspect="1" noChangeArrowheads="1"/>
          </p:cNvPicPr>
          <p:nvPr>
            <p:ph idx="1"/>
          </p:nvPr>
        </p:nvPicPr>
        <p:blipFill>
          <a:blip r:embed="rId2">
            <a:grayscl/>
          </a:blip>
          <a:stretch>
            <a:fillRect/>
          </a:stretch>
        </p:blipFill>
        <p:spPr bwMode="auto">
          <a:xfrm>
            <a:off x="1984375" y="1447800"/>
            <a:ext cx="6400800" cy="4800600"/>
          </a:xfrm>
          <a:prstGeom prst="rect">
            <a:avLst/>
          </a:prstGeom>
          <a:noFill/>
        </p:spPr>
      </p:pic>
    </p:spTree>
    <p:extLst>
      <p:ext uri="{BB962C8B-B14F-4D97-AF65-F5344CB8AC3E}">
        <p14:creationId xmlns:p14="http://schemas.microsoft.com/office/powerpoint/2010/main" val="1431920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E:\ibf ppt\final-ppt-currencyconvertibility-14-728.jpg"/>
          <p:cNvPicPr>
            <a:picLocks noChangeAspect="1" noChangeArrowheads="1"/>
          </p:cNvPicPr>
          <p:nvPr/>
        </p:nvPicPr>
        <p:blipFill>
          <a:blip r:embed="rId2">
            <a:grayscl/>
          </a:blip>
          <a:srcRect/>
          <a:stretch>
            <a:fillRect/>
          </a:stretch>
        </p:blipFill>
        <p:spPr bwMode="auto">
          <a:xfrm>
            <a:off x="533400" y="1219200"/>
            <a:ext cx="8229600" cy="5334000"/>
          </a:xfrm>
          <a:prstGeom prst="rect">
            <a:avLst/>
          </a:prstGeom>
          <a:noFill/>
        </p:spPr>
      </p:pic>
    </p:spTree>
    <p:extLst>
      <p:ext uri="{BB962C8B-B14F-4D97-AF65-F5344CB8AC3E}">
        <p14:creationId xmlns:p14="http://schemas.microsoft.com/office/powerpoint/2010/main" val="4263112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TARAPORE COMMITTEE RECOMMENDATIONS: kindly browse </a:t>
            </a:r>
            <a:r>
              <a:rPr lang="en-US" dirty="0" smtClean="0"/>
              <a:t>through </a:t>
            </a:r>
            <a:r>
              <a:rPr lang="en-US" dirty="0" smtClean="0"/>
              <a:t>internet</a:t>
            </a:r>
            <a:endParaRPr lang="en-US" dirty="0"/>
          </a:p>
        </p:txBody>
      </p:sp>
    </p:spTree>
    <p:extLst>
      <p:ext uri="{BB962C8B-B14F-4D97-AF65-F5344CB8AC3E}">
        <p14:creationId xmlns:p14="http://schemas.microsoft.com/office/powerpoint/2010/main" val="1563087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2: International Monetary Systems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70526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Exchange rate Systems</a:t>
            </a:r>
            <a:endParaRPr lang="en-US" dirty="0"/>
          </a:p>
        </p:txBody>
      </p:sp>
      <p:sp>
        <p:nvSpPr>
          <p:cNvPr id="3" name="Content Placeholder 2"/>
          <p:cNvSpPr>
            <a:spLocks noGrp="1"/>
          </p:cNvSpPr>
          <p:nvPr>
            <p:ph idx="1"/>
          </p:nvPr>
        </p:nvSpPr>
        <p:spPr>
          <a:xfrm>
            <a:off x="304800" y="1600200"/>
            <a:ext cx="8610600" cy="4876800"/>
          </a:xfrm>
        </p:spPr>
        <p:txBody>
          <a:bodyPr/>
          <a:lstStyle/>
          <a:p>
            <a:r>
              <a:rPr lang="en-US" dirty="0" smtClean="0"/>
              <a:t>Gold Standard System:</a:t>
            </a:r>
          </a:p>
          <a:p>
            <a:r>
              <a:rPr lang="en-US" dirty="0" smtClean="0"/>
              <a:t>Before World War I, nearly all of the world economy was on the gold standard</a:t>
            </a:r>
          </a:p>
          <a:p>
            <a:pPr lvl="1"/>
            <a:r>
              <a:rPr lang="en-US" dirty="0" smtClean="0"/>
              <a:t>A government would define a unit of its currency as worth a particular amount of gold</a:t>
            </a:r>
          </a:p>
          <a:p>
            <a:pPr lvl="1"/>
            <a:r>
              <a:rPr lang="en-US" dirty="0" smtClean="0"/>
              <a:t>the currency was </a:t>
            </a:r>
            <a:r>
              <a:rPr lang="en-US" b="1" i="1" dirty="0" smtClean="0"/>
              <a:t>convertible</a:t>
            </a:r>
            <a:endParaRPr lang="en-US" dirty="0" smtClean="0"/>
          </a:p>
          <a:p>
            <a:pPr lvl="2"/>
            <a:r>
              <a:rPr lang="en-US" dirty="0" smtClean="0"/>
              <a:t>could be converted into gold freely</a:t>
            </a:r>
          </a:p>
          <a:p>
            <a:pPr lvl="1"/>
            <a:r>
              <a:rPr lang="en-US" dirty="0" smtClean="0"/>
              <a:t>the currency’s price in terms of gold was its </a:t>
            </a:r>
            <a:r>
              <a:rPr lang="en-US" b="1" i="1" dirty="0" smtClean="0"/>
              <a:t>parity</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p:txBody>
          <a:bodyPr/>
          <a:lstStyle/>
          <a:p>
            <a:r>
              <a:rPr lang="en-US" sz="2800" dirty="0"/>
              <a:t>Figure 15.2 - Growth of the Gold Standard</a:t>
            </a:r>
          </a:p>
        </p:txBody>
      </p:sp>
      <p:sp>
        <p:nvSpPr>
          <p:cNvPr id="3" name="Content Placeholder 2"/>
          <p:cNvSpPr>
            <a:spLocks noGrp="1"/>
          </p:cNvSpPr>
          <p:nvPr>
            <p:ph idx="1"/>
          </p:nvPr>
        </p:nvSpPr>
        <p:spPr/>
        <p:txBody>
          <a:bodyPr/>
          <a:lstStyle/>
          <a:p>
            <a:endParaRPr lang="en-US"/>
          </a:p>
        </p:txBody>
      </p:sp>
      <p:pic>
        <p:nvPicPr>
          <p:cNvPr id="5" name="Picture 5" descr="C:\delongart\deL28487_ch15\deL28487_1502.jpg"/>
          <p:cNvPicPr>
            <a:picLocks noChangeAspect="1" noChangeArrowheads="1"/>
          </p:cNvPicPr>
          <p:nvPr/>
        </p:nvPicPr>
        <p:blipFill>
          <a:blip r:embed="rId2"/>
          <a:srcRect/>
          <a:stretch>
            <a:fillRect/>
          </a:stretch>
        </p:blipFill>
        <p:spPr bwMode="auto">
          <a:xfrm>
            <a:off x="2209800" y="1219200"/>
            <a:ext cx="4724400" cy="502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Scope of IF</a:t>
            </a:r>
            <a:br>
              <a:rPr lang="en-US" b="1" dirty="0"/>
            </a:br>
            <a:endParaRPr lang="en-US" dirty="0"/>
          </a:p>
        </p:txBody>
      </p:sp>
      <p:sp>
        <p:nvSpPr>
          <p:cNvPr id="3" name="Content Placeholder 2"/>
          <p:cNvSpPr>
            <a:spLocks noGrp="1"/>
          </p:cNvSpPr>
          <p:nvPr>
            <p:ph idx="1"/>
          </p:nvPr>
        </p:nvSpPr>
        <p:spPr/>
        <p:txBody>
          <a:bodyPr>
            <a:normAutofit/>
          </a:bodyPr>
          <a:lstStyle/>
          <a:p>
            <a:r>
              <a:rPr lang="en-US" dirty="0"/>
              <a:t>With increasing volumes and complexities of international business, the study of international finance has become a specialized subject dealing with study </a:t>
            </a:r>
            <a:r>
              <a:rPr lang="en-US" dirty="0" smtClean="0"/>
              <a:t>of-</a:t>
            </a:r>
            <a:endParaRPr lang="en-US" b="1" dirty="0" smtClean="0"/>
          </a:p>
          <a:p>
            <a:pPr lvl="1"/>
            <a:r>
              <a:rPr lang="en-US" dirty="0" smtClean="0"/>
              <a:t>Foreign </a:t>
            </a:r>
            <a:r>
              <a:rPr lang="en-US" dirty="0"/>
              <a:t>exchange markets</a:t>
            </a:r>
          </a:p>
          <a:p>
            <a:pPr lvl="1"/>
            <a:r>
              <a:rPr lang="en-US" dirty="0"/>
              <a:t>Exchange rates</a:t>
            </a:r>
          </a:p>
          <a:p>
            <a:pPr lvl="1"/>
            <a:r>
              <a:rPr lang="en-US" dirty="0"/>
              <a:t>MNC financial systems</a:t>
            </a:r>
          </a:p>
          <a:p>
            <a:pPr lvl="1"/>
            <a:r>
              <a:rPr lang="en-US" dirty="0"/>
              <a:t>Risk management</a:t>
            </a:r>
          </a:p>
          <a:p>
            <a:pPr lvl="1"/>
            <a:r>
              <a:rPr lang="en-US" dirty="0"/>
              <a:t>International accounting </a:t>
            </a:r>
            <a:r>
              <a:rPr lang="en-US" dirty="0" smtClean="0"/>
              <a:t>systems</a:t>
            </a:r>
            <a:endParaRPr lang="en-US" dirty="0"/>
          </a:p>
        </p:txBody>
      </p:sp>
    </p:spTree>
    <p:extLst>
      <p:ext uri="{BB962C8B-B14F-4D97-AF65-F5344CB8AC3E}">
        <p14:creationId xmlns:p14="http://schemas.microsoft.com/office/powerpoint/2010/main" val="1878211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Species System</a:t>
            </a:r>
            <a:endParaRPr lang="en-US" dirty="0"/>
          </a:p>
        </p:txBody>
      </p:sp>
      <p:sp>
        <p:nvSpPr>
          <p:cNvPr id="3" name="Content Placeholder 2"/>
          <p:cNvSpPr>
            <a:spLocks noGrp="1"/>
          </p:cNvSpPr>
          <p:nvPr>
            <p:ph idx="1"/>
          </p:nvPr>
        </p:nvSpPr>
        <p:spPr>
          <a:xfrm>
            <a:off x="838200" y="1219200"/>
            <a:ext cx="8458200" cy="5410200"/>
          </a:xfrm>
        </p:spPr>
        <p:txBody>
          <a:bodyPr>
            <a:normAutofit/>
          </a:bodyPr>
          <a:lstStyle/>
          <a:p>
            <a:r>
              <a:rPr lang="en-US" dirty="0" smtClean="0"/>
              <a:t>Actual gold coins or gold coins with fixed content of gold were in circulation</a:t>
            </a:r>
          </a:p>
          <a:p>
            <a:r>
              <a:rPr lang="en-US" dirty="0" smtClean="0"/>
              <a:t>It could be bi-metallic or mono metallic</a:t>
            </a:r>
          </a:p>
          <a:p>
            <a:r>
              <a:rPr lang="en-US" dirty="0" smtClean="0"/>
              <a:t>The conversion ratios were fixed </a:t>
            </a:r>
            <a:r>
              <a:rPr lang="en-US" dirty="0" err="1" smtClean="0"/>
              <a:t>eg</a:t>
            </a:r>
            <a:r>
              <a:rPr lang="en-US" dirty="0" smtClean="0"/>
              <a:t>: 10silver coins = 1 gold coin etc</a:t>
            </a:r>
          </a:p>
          <a:p>
            <a:r>
              <a:rPr lang="en-US" dirty="0" smtClean="0"/>
              <a:t>Value of gold coin was equal to the content of gold in the coin</a:t>
            </a:r>
          </a:p>
          <a:p>
            <a:r>
              <a:rPr lang="en-US" dirty="0" smtClean="0"/>
              <a:t>Gold was freely imported &amp; exported</a:t>
            </a:r>
          </a:p>
          <a:p>
            <a:r>
              <a:rPr lang="en-US" dirty="0" smtClean="0"/>
              <a:t>Supply of gold determined the liquidity &amp; consequently its value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Bullion Standard</a:t>
            </a:r>
            <a:endParaRPr lang="en-US" dirty="0"/>
          </a:p>
        </p:txBody>
      </p:sp>
      <p:sp>
        <p:nvSpPr>
          <p:cNvPr id="3" name="Content Placeholder 2"/>
          <p:cNvSpPr>
            <a:spLocks noGrp="1"/>
          </p:cNvSpPr>
          <p:nvPr>
            <p:ph idx="1"/>
          </p:nvPr>
        </p:nvSpPr>
        <p:spPr>
          <a:xfrm>
            <a:off x="762000" y="1295400"/>
            <a:ext cx="8610600" cy="5257800"/>
          </a:xfrm>
        </p:spPr>
        <p:txBody>
          <a:bodyPr>
            <a:normAutofit lnSpcReduction="10000"/>
          </a:bodyPr>
          <a:lstStyle/>
          <a:p>
            <a:r>
              <a:rPr lang="en-US" dirty="0" smtClean="0"/>
              <a:t>The gold bullion standard is a system in which gold coins do not circulate, but the authorities agree to sell gold bullion on demand at a fixed price in exchange for the circulating currency. </a:t>
            </a:r>
          </a:p>
          <a:p>
            <a:r>
              <a:rPr lang="en-US" dirty="0" smtClean="0"/>
              <a:t>The gold bullion standard usually does not involve the circulation of gold coins.</a:t>
            </a:r>
          </a:p>
          <a:p>
            <a:r>
              <a:rPr lang="en-US" dirty="0" smtClean="0"/>
              <a:t>Monetary authorities hold stock of Gold</a:t>
            </a:r>
          </a:p>
          <a:p>
            <a:r>
              <a:rPr lang="en-US" dirty="0" smtClean="0"/>
              <a:t>There is written promise on the currency note that if you demand on submission of gold you would get a specified quantity of Gold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Mint par exchange /Par value system</a:t>
            </a:r>
            <a:endParaRPr lang="en-US" dirty="0"/>
          </a:p>
        </p:txBody>
      </p:sp>
      <p:sp>
        <p:nvSpPr>
          <p:cNvPr id="3" name="Content Placeholder 2"/>
          <p:cNvSpPr>
            <a:spLocks noGrp="1"/>
          </p:cNvSpPr>
          <p:nvPr>
            <p:ph idx="1"/>
          </p:nvPr>
        </p:nvSpPr>
        <p:spPr/>
        <p:txBody>
          <a:bodyPr/>
          <a:lstStyle/>
          <a:p>
            <a:r>
              <a:rPr lang="en-US" dirty="0" smtClean="0"/>
              <a:t>1 gm of gold = 10 Units of currency ‘X’</a:t>
            </a:r>
          </a:p>
          <a:p>
            <a:r>
              <a:rPr lang="en-US" dirty="0" smtClean="0"/>
              <a:t>1 gm of gold = 20 Units of currency ‘Y’</a:t>
            </a:r>
          </a:p>
          <a:p>
            <a:r>
              <a:rPr lang="en-US" dirty="0" smtClean="0"/>
              <a:t>0.5</a:t>
            </a:r>
            <a:r>
              <a:rPr lang="en-US" dirty="0" smtClean="0"/>
              <a:t> </a:t>
            </a:r>
            <a:r>
              <a:rPr lang="en-US" dirty="0" smtClean="0"/>
              <a:t>Unit of X = </a:t>
            </a:r>
            <a:r>
              <a:rPr lang="en-US" dirty="0" smtClean="0"/>
              <a:t>1 Units </a:t>
            </a:r>
            <a:r>
              <a:rPr lang="en-US" dirty="0" smtClean="0"/>
              <a:t>of Y</a:t>
            </a:r>
          </a:p>
          <a:p>
            <a:r>
              <a:rPr lang="en-US" dirty="0" smtClean="0"/>
              <a:t>Exchange rate between X &amp; Y is </a:t>
            </a:r>
            <a:r>
              <a:rPr lang="en-US" dirty="0" smtClean="0"/>
              <a:t>0.5:1</a:t>
            </a:r>
            <a:endParaRPr lang="en-US" dirty="0" smtClean="0"/>
          </a:p>
          <a:p>
            <a:r>
              <a:rPr lang="en-US" dirty="0" smtClean="0"/>
              <a:t>Exchange rates are calculated between currencies depending upon content of gold in them</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Exchange Standard</a:t>
            </a:r>
            <a:endParaRPr lang="en-US" dirty="0"/>
          </a:p>
        </p:txBody>
      </p:sp>
      <p:sp>
        <p:nvSpPr>
          <p:cNvPr id="3" name="Content Placeholder 2"/>
          <p:cNvSpPr>
            <a:spLocks noGrp="1"/>
          </p:cNvSpPr>
          <p:nvPr>
            <p:ph idx="1"/>
          </p:nvPr>
        </p:nvSpPr>
        <p:spPr>
          <a:xfrm>
            <a:off x="304800" y="1371600"/>
            <a:ext cx="8534400" cy="5257800"/>
          </a:xfrm>
        </p:spPr>
        <p:txBody>
          <a:bodyPr>
            <a:normAutofit/>
          </a:bodyPr>
          <a:lstStyle/>
          <a:p>
            <a:r>
              <a:rPr lang="en-US" dirty="0" smtClean="0"/>
              <a:t>A monetary system by which one country's         currency, which is not itself based on the gold standard, is kept at a par with another currency that is based on the gold standard</a:t>
            </a:r>
          </a:p>
          <a:p>
            <a:r>
              <a:rPr lang="en-US" dirty="0" smtClean="0"/>
              <a:t>Currency is converted in to another at a specified ratio as decided by the monetary authority</a:t>
            </a:r>
          </a:p>
          <a:p>
            <a:r>
              <a:rPr lang="en-US" dirty="0" smtClean="0"/>
              <a:t>The currency with which it is pegged is called as reserve currency, which in turn is converted in to Gold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GSS </a:t>
            </a:r>
            <a:endParaRPr lang="en-US" dirty="0"/>
          </a:p>
        </p:txBody>
      </p:sp>
      <p:sp>
        <p:nvSpPr>
          <p:cNvPr id="3" name="Content Placeholder 2"/>
          <p:cNvSpPr>
            <a:spLocks noGrp="1"/>
          </p:cNvSpPr>
          <p:nvPr>
            <p:ph idx="1"/>
          </p:nvPr>
        </p:nvSpPr>
        <p:spPr/>
        <p:txBody>
          <a:bodyPr/>
          <a:lstStyle/>
          <a:p>
            <a:r>
              <a:rPr lang="en-US" dirty="0" smtClean="0"/>
              <a:t>Imposes monetary discipline on economies</a:t>
            </a:r>
          </a:p>
          <a:p>
            <a:r>
              <a:rPr lang="en-US" dirty="0" smtClean="0"/>
              <a:t>Inbuilt anti-inflationary system</a:t>
            </a:r>
          </a:p>
          <a:p>
            <a:r>
              <a:rPr lang="en-US" dirty="0" smtClean="0"/>
              <a:t>Less fluctuations in foreign exchange rates</a:t>
            </a:r>
          </a:p>
          <a:p>
            <a:r>
              <a:rPr lang="en-US" dirty="0" smtClean="0"/>
              <a:t>More certain &amp; predictable movement of </a:t>
            </a:r>
            <a:r>
              <a:rPr lang="en-US" dirty="0" err="1" smtClean="0"/>
              <a:t>forex</a:t>
            </a:r>
            <a:r>
              <a:rPr lang="en-US" dirty="0" smtClean="0"/>
              <a:t> rates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GSS </a:t>
            </a:r>
            <a:endParaRPr lang="en-US" dirty="0"/>
          </a:p>
        </p:txBody>
      </p:sp>
      <p:sp>
        <p:nvSpPr>
          <p:cNvPr id="3" name="Content Placeholder 2"/>
          <p:cNvSpPr>
            <a:spLocks noGrp="1"/>
          </p:cNvSpPr>
          <p:nvPr>
            <p:ph idx="1"/>
          </p:nvPr>
        </p:nvSpPr>
        <p:spPr/>
        <p:txBody>
          <a:bodyPr/>
          <a:lstStyle/>
          <a:p>
            <a:r>
              <a:rPr lang="en-US" dirty="0" smtClean="0"/>
              <a:t>Rigid monetary policies</a:t>
            </a:r>
          </a:p>
          <a:p>
            <a:r>
              <a:rPr lang="en-US" dirty="0" smtClean="0"/>
              <a:t>Often leads to many economic compromises</a:t>
            </a:r>
          </a:p>
          <a:p>
            <a:r>
              <a:rPr lang="en-US" dirty="0" smtClean="0"/>
              <a:t>Political costs</a:t>
            </a:r>
          </a:p>
          <a:p>
            <a:r>
              <a:rPr lang="en-US" dirty="0" smtClean="0"/>
              <a:t>Difficulties during period of war, earthquakes etc</a:t>
            </a:r>
          </a:p>
          <a:p>
            <a:r>
              <a:rPr lang="en-US" dirty="0" smtClean="0"/>
              <a:t>Too high and unlimited liability of government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Gold standards</a:t>
            </a:r>
            <a:endParaRPr lang="en-US" dirty="0"/>
          </a:p>
        </p:txBody>
      </p:sp>
      <p:sp>
        <p:nvSpPr>
          <p:cNvPr id="3" name="Content Placeholder 2"/>
          <p:cNvSpPr>
            <a:spLocks noGrp="1"/>
          </p:cNvSpPr>
          <p:nvPr>
            <p:ph idx="1"/>
          </p:nvPr>
        </p:nvSpPr>
        <p:spPr/>
        <p:txBody>
          <a:bodyPr/>
          <a:lstStyle/>
          <a:p>
            <a:r>
              <a:rPr lang="en-US" b="1" dirty="0" smtClean="0"/>
              <a:t>Impact of World War I</a:t>
            </a:r>
          </a:p>
          <a:p>
            <a:pPr lvl="1"/>
            <a:r>
              <a:rPr lang="en-US" dirty="0" smtClean="0"/>
              <a:t>Governments with insufficient tax revenue suspended convertibility repeatedly in the 19th century</a:t>
            </a:r>
          </a:p>
          <a:p>
            <a:pPr lvl="1"/>
            <a:r>
              <a:rPr lang="en-US" dirty="0" smtClean="0"/>
              <a:t> the system could not deal quickly enough with the large balance of payments deficits and surpluses</a:t>
            </a:r>
          </a:p>
          <a:p>
            <a:pPr lvl="1"/>
            <a:r>
              <a:rPr lang="en-US" dirty="0" smtClean="0"/>
              <a:t> rapid technological change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Gold standards</a:t>
            </a:r>
            <a:endParaRPr lang="en-US" dirty="0"/>
          </a:p>
        </p:txBody>
      </p:sp>
      <p:sp>
        <p:nvSpPr>
          <p:cNvPr id="3" name="Content Placeholder 2"/>
          <p:cNvSpPr>
            <a:spLocks noGrp="1"/>
          </p:cNvSpPr>
          <p:nvPr>
            <p:ph idx="1"/>
          </p:nvPr>
        </p:nvSpPr>
        <p:spPr/>
        <p:txBody>
          <a:bodyPr/>
          <a:lstStyle/>
          <a:p>
            <a:r>
              <a:rPr lang="en-US" b="1" dirty="0" smtClean="0"/>
              <a:t>Impact of WWII &amp; Great depression </a:t>
            </a:r>
          </a:p>
          <a:p>
            <a:pPr lvl="1"/>
            <a:r>
              <a:rPr lang="en-US" dirty="0" smtClean="0"/>
              <a:t>Adherence to the gold standard prevented the Federal Reserve from expanding the money supply to stimulate the economy, fund insolvent banks and fund government deficits that could "prime the pump" for an expansion.</a:t>
            </a:r>
          </a:p>
          <a:p>
            <a:pPr lvl="1"/>
            <a:r>
              <a:rPr lang="en-US" dirty="0" smtClean="0"/>
              <a:t>Higher interest rates intensified the deflationary pressure on the dollar and reduced investment in U.S. banks.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Bretton</a:t>
            </a:r>
            <a:r>
              <a:rPr lang="en-US" dirty="0" smtClean="0"/>
              <a:t> Woods System</a:t>
            </a:r>
            <a:endParaRPr lang="en-US" dirty="0"/>
          </a:p>
        </p:txBody>
      </p:sp>
      <p:sp>
        <p:nvSpPr>
          <p:cNvPr id="3" name="Content Placeholder 2"/>
          <p:cNvSpPr>
            <a:spLocks noGrp="1"/>
          </p:cNvSpPr>
          <p:nvPr>
            <p:ph idx="1"/>
          </p:nvPr>
        </p:nvSpPr>
        <p:spPr>
          <a:xfrm>
            <a:off x="990600" y="1600200"/>
            <a:ext cx="8229600" cy="4876800"/>
          </a:xfrm>
        </p:spPr>
        <p:txBody>
          <a:bodyPr>
            <a:normAutofit/>
          </a:bodyPr>
          <a:lstStyle/>
          <a:p>
            <a:pPr>
              <a:lnSpc>
                <a:spcPct val="90000"/>
              </a:lnSpc>
            </a:pPr>
            <a:r>
              <a:rPr lang="en-US" sz="2800" dirty="0" smtClean="0"/>
              <a:t>The </a:t>
            </a:r>
            <a:r>
              <a:rPr lang="en-US" sz="2800" dirty="0" err="1" smtClean="0"/>
              <a:t>Bretton</a:t>
            </a:r>
            <a:r>
              <a:rPr lang="en-US" sz="2800" dirty="0" smtClean="0"/>
              <a:t> Woods System was the result of an international monetary conference that took place in 1944</a:t>
            </a:r>
          </a:p>
          <a:p>
            <a:pPr>
              <a:lnSpc>
                <a:spcPct val="90000"/>
              </a:lnSpc>
            </a:pPr>
            <a:r>
              <a:rPr lang="en-US" sz="2800" dirty="0" smtClean="0"/>
              <a:t>USA undertook to convert USD freely onto Gold at a fixed parity 35USD = 1 ounce(31.10 grams) of gold</a:t>
            </a:r>
          </a:p>
          <a:p>
            <a:pPr>
              <a:lnSpc>
                <a:spcPct val="90000"/>
              </a:lnSpc>
            </a:pPr>
            <a:r>
              <a:rPr lang="en-US" sz="2800" dirty="0" smtClean="0"/>
              <a:t>Other currencies agreed to maintain their currencies at specific parity with USD</a:t>
            </a:r>
          </a:p>
          <a:p>
            <a:pPr>
              <a:lnSpc>
                <a:spcPct val="90000"/>
              </a:lnSpc>
            </a:pPr>
            <a:r>
              <a:rPr lang="en-US" sz="2800" dirty="0" smtClean="0"/>
              <a:t>+/- 1% fluctuations in parity was allowed, beyond which government intervention was required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Bretton</a:t>
            </a:r>
            <a:r>
              <a:rPr lang="en-US" dirty="0" smtClean="0"/>
              <a:t> Woods System</a:t>
            </a:r>
            <a:endParaRPr lang="en-US" dirty="0"/>
          </a:p>
        </p:txBody>
      </p:sp>
      <p:sp>
        <p:nvSpPr>
          <p:cNvPr id="3" name="Content Placeholder 2"/>
          <p:cNvSpPr>
            <a:spLocks noGrp="1"/>
          </p:cNvSpPr>
          <p:nvPr>
            <p:ph idx="1"/>
          </p:nvPr>
        </p:nvSpPr>
        <p:spPr>
          <a:xfrm>
            <a:off x="762000" y="1600200"/>
            <a:ext cx="8229600" cy="4876800"/>
          </a:xfrm>
        </p:spPr>
        <p:txBody>
          <a:bodyPr>
            <a:normAutofit/>
          </a:bodyPr>
          <a:lstStyle/>
          <a:p>
            <a:pPr>
              <a:lnSpc>
                <a:spcPct val="90000"/>
              </a:lnSpc>
            </a:pPr>
            <a:r>
              <a:rPr lang="en-US" sz="2800" dirty="0" smtClean="0"/>
              <a:t>No obligation on part of non- reserve countries to exchange their currencies for gold</a:t>
            </a:r>
          </a:p>
          <a:p>
            <a:pPr>
              <a:lnSpc>
                <a:spcPct val="90000"/>
              </a:lnSpc>
            </a:pPr>
            <a:r>
              <a:rPr lang="en-US" sz="2800" dirty="0" smtClean="0"/>
              <a:t>Only reserve country had that obligation of conversion</a:t>
            </a:r>
          </a:p>
          <a:p>
            <a:pPr>
              <a:lnSpc>
                <a:spcPct val="90000"/>
              </a:lnSpc>
            </a:pPr>
            <a:r>
              <a:rPr lang="en-US" sz="2800" dirty="0" smtClean="0"/>
              <a:t>In case of severe foreign exchange problem change in parity up to +/-10%  was allowed with prior permission of IMF (Adjustable Peg System)</a:t>
            </a:r>
          </a:p>
          <a:p>
            <a:pPr>
              <a:lnSpc>
                <a:spcPct val="90000"/>
              </a:lnSpc>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733484"/>
              </p:ext>
            </p:extLst>
          </p:nvPr>
        </p:nvGraphicFramePr>
        <p:xfrm>
          <a:off x="-1066800" y="0"/>
          <a:ext cx="108204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major Principles of BWS</a:t>
            </a:r>
            <a:endParaRPr lang="en-US" dirty="0"/>
          </a:p>
        </p:txBody>
      </p:sp>
      <p:sp>
        <p:nvSpPr>
          <p:cNvPr id="3" name="Content Placeholder 2"/>
          <p:cNvSpPr>
            <a:spLocks noGrp="1"/>
          </p:cNvSpPr>
          <p:nvPr>
            <p:ph idx="1"/>
          </p:nvPr>
        </p:nvSpPr>
        <p:spPr/>
        <p:txBody>
          <a:bodyPr/>
          <a:lstStyle/>
          <a:p>
            <a:r>
              <a:rPr lang="en-US" dirty="0" smtClean="0"/>
              <a:t>Three principles guided this system</a:t>
            </a:r>
          </a:p>
          <a:p>
            <a:pPr lvl="1">
              <a:lnSpc>
                <a:spcPct val="90000"/>
              </a:lnSpc>
            </a:pPr>
            <a:r>
              <a:rPr lang="en-US" dirty="0" smtClean="0"/>
              <a:t>in ordinary times, exchange rates should be fixed</a:t>
            </a:r>
          </a:p>
          <a:p>
            <a:pPr lvl="1">
              <a:lnSpc>
                <a:spcPct val="90000"/>
              </a:lnSpc>
            </a:pPr>
            <a:r>
              <a:rPr lang="en-US" dirty="0" smtClean="0"/>
              <a:t>in extraordinary times, exchange rates should be changed</a:t>
            </a:r>
          </a:p>
          <a:p>
            <a:pPr lvl="1">
              <a:lnSpc>
                <a:spcPct val="90000"/>
              </a:lnSpc>
            </a:pPr>
            <a:r>
              <a:rPr lang="en-US" dirty="0" smtClean="0"/>
              <a:t>an institution was needed to watch over the international financial system</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Triffin’s</a:t>
            </a:r>
            <a:r>
              <a:rPr lang="en-US" dirty="0" smtClean="0"/>
              <a:t> Paradox</a:t>
            </a:r>
            <a:endParaRPr lang="en-US" dirty="0"/>
          </a:p>
        </p:txBody>
      </p:sp>
      <p:sp>
        <p:nvSpPr>
          <p:cNvPr id="3" name="Content Placeholder 2"/>
          <p:cNvSpPr>
            <a:spLocks noGrp="1"/>
          </p:cNvSpPr>
          <p:nvPr>
            <p:ph idx="1"/>
          </p:nvPr>
        </p:nvSpPr>
        <p:spPr>
          <a:xfrm>
            <a:off x="914400" y="1219200"/>
            <a:ext cx="8229600" cy="5334000"/>
          </a:xfrm>
        </p:spPr>
        <p:txBody>
          <a:bodyPr>
            <a:normAutofit/>
          </a:bodyPr>
          <a:lstStyle/>
          <a:p>
            <a:r>
              <a:rPr lang="en-US" sz="2400" dirty="0" smtClean="0"/>
              <a:t>The postwar "dollar gap" abroad had become a "dollar glut" by 1960.</a:t>
            </a:r>
          </a:p>
          <a:p>
            <a:pPr marL="342900" lvl="1" indent="-342900" algn="just">
              <a:buFont typeface="Arial" pitchFamily="34" charset="0"/>
              <a:buChar char="•"/>
            </a:pPr>
            <a:r>
              <a:rPr lang="en-US" sz="2400" dirty="0" smtClean="0"/>
              <a:t>The concept that a national currency that is also a reserve currency will eventually run a deficit, which eventually inspires a lack of confidence in the reserve currency and leads to a financial crisis. </a:t>
            </a:r>
          </a:p>
          <a:p>
            <a:pPr marL="342900" lvl="1" indent="-342900" algn="just">
              <a:buFont typeface="Arial" pitchFamily="34" charset="0"/>
              <a:buChar char="•"/>
            </a:pPr>
            <a:r>
              <a:rPr lang="en-US" sz="2400" dirty="0" smtClean="0"/>
              <a:t>On the one hand, the international economy needed dollars for liquidity purposes and to satisfy demand for reserve assets. But this forced, or at least made it easy, for the US to run consistently large current account deficits.</a:t>
            </a:r>
          </a:p>
          <a:p>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676400"/>
            <a:ext cx="8458200" cy="5638800"/>
          </a:xfrm>
        </p:spPr>
        <p:txBody>
          <a:bodyPr>
            <a:normAutofit/>
          </a:bodyPr>
          <a:lstStyle/>
          <a:p>
            <a:r>
              <a:rPr lang="en-US" sz="2400" dirty="0" err="1" smtClean="0"/>
              <a:t>Triffin</a:t>
            </a:r>
            <a:r>
              <a:rPr lang="en-US" sz="2400" dirty="0" smtClean="0"/>
              <a:t> argued that such persistent deficits would eventually put pressure on the dollar and lead to the demise of the </a:t>
            </a:r>
            <a:r>
              <a:rPr lang="en-US" sz="2400" dirty="0" err="1" smtClean="0"/>
              <a:t>Bretton</a:t>
            </a:r>
            <a:r>
              <a:rPr lang="en-US" sz="2400" dirty="0" smtClean="0"/>
              <a:t> Woods system of international exchange.</a:t>
            </a:r>
          </a:p>
          <a:p>
            <a:r>
              <a:rPr lang="en-US" sz="2400" dirty="0" smtClean="0"/>
              <a:t>The demands on an international currency meant that excess supply would undermine its value.</a:t>
            </a:r>
          </a:p>
          <a:p>
            <a:r>
              <a:rPr lang="en-US" sz="2400" dirty="0" smtClean="0"/>
              <a:t>To be </a:t>
            </a:r>
            <a:r>
              <a:rPr lang="en-US" sz="2400" dirty="0" err="1" smtClean="0"/>
              <a:t>I’nal</a:t>
            </a:r>
            <a:r>
              <a:rPr lang="en-US" sz="2400" dirty="0" smtClean="0"/>
              <a:t> strong currency it has to maintain steady flow of USD in country (creating CAD)</a:t>
            </a:r>
          </a:p>
          <a:p>
            <a:r>
              <a:rPr lang="en-US" sz="2400" dirty="0" smtClean="0"/>
              <a:t>Such deficit would weaken USD hence a contradiction arises</a:t>
            </a:r>
          </a:p>
          <a:p>
            <a:endParaRPr lang="en-US" sz="2400" dirty="0" smtClean="0"/>
          </a:p>
          <a:p>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Collapse of BWS</a:t>
            </a:r>
            <a:endParaRPr lang="en-US" dirty="0"/>
          </a:p>
        </p:txBody>
      </p:sp>
      <p:sp>
        <p:nvSpPr>
          <p:cNvPr id="3" name="Content Placeholder 2"/>
          <p:cNvSpPr>
            <a:spLocks noGrp="1"/>
          </p:cNvSpPr>
          <p:nvPr>
            <p:ph idx="1"/>
          </p:nvPr>
        </p:nvSpPr>
        <p:spPr/>
        <p:txBody>
          <a:bodyPr>
            <a:normAutofit/>
          </a:bodyPr>
          <a:lstStyle/>
          <a:p>
            <a:r>
              <a:rPr lang="en-US" dirty="0" smtClean="0"/>
              <a:t>Rising inflation in USA</a:t>
            </a:r>
          </a:p>
          <a:p>
            <a:r>
              <a:rPr lang="en-US" dirty="0" smtClean="0"/>
              <a:t>Dollar overhang: when USD held by non reserve country’s exceeded total amount of Gold held by USA</a:t>
            </a:r>
          </a:p>
          <a:p>
            <a:r>
              <a:rPr lang="en-US" dirty="0" smtClean="0"/>
              <a:t>It became obvious that USA could run out of Gold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Collapse of BWS</a:t>
            </a:r>
            <a:endParaRPr lang="en-US" dirty="0"/>
          </a:p>
        </p:txBody>
      </p:sp>
      <p:sp>
        <p:nvSpPr>
          <p:cNvPr id="3" name="Content Placeholder 2"/>
          <p:cNvSpPr>
            <a:spLocks noGrp="1"/>
          </p:cNvSpPr>
          <p:nvPr>
            <p:ph idx="1"/>
          </p:nvPr>
        </p:nvSpPr>
        <p:spPr/>
        <p:txBody>
          <a:bodyPr>
            <a:normAutofit/>
          </a:bodyPr>
          <a:lstStyle/>
          <a:p>
            <a:r>
              <a:rPr lang="en-US" dirty="0" smtClean="0"/>
              <a:t>With anticipation that value of USD would fall counties started to convert their reserves in to gold</a:t>
            </a:r>
          </a:p>
          <a:p>
            <a:r>
              <a:rPr lang="en-US" dirty="0" smtClean="0"/>
              <a:t>Devaluation of USD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Smithsonian Agreement</a:t>
            </a:r>
            <a:endParaRPr lang="en-US" dirty="0"/>
          </a:p>
        </p:txBody>
      </p:sp>
      <p:sp>
        <p:nvSpPr>
          <p:cNvPr id="3" name="Content Placeholder 2"/>
          <p:cNvSpPr>
            <a:spLocks noGrp="1"/>
          </p:cNvSpPr>
          <p:nvPr>
            <p:ph idx="1"/>
          </p:nvPr>
        </p:nvSpPr>
        <p:spPr>
          <a:xfrm>
            <a:off x="990600" y="1600200"/>
            <a:ext cx="8229600" cy="4876800"/>
          </a:xfrm>
        </p:spPr>
        <p:txBody>
          <a:bodyPr>
            <a:normAutofit/>
          </a:bodyPr>
          <a:lstStyle/>
          <a:p>
            <a:r>
              <a:rPr lang="en-US" sz="2800" dirty="0" smtClean="0"/>
              <a:t>The Smithsonian Agreement led to an approximately 8% devaluation of the U.S. dollar, and raised the price of gold from $35 to $38. </a:t>
            </a:r>
          </a:p>
          <a:p>
            <a:r>
              <a:rPr lang="en-US" sz="2800" dirty="0" smtClean="0"/>
              <a:t>Intervention points were agreed at +/-2.25%</a:t>
            </a:r>
          </a:p>
          <a:p>
            <a:r>
              <a:rPr lang="en-US" sz="2800" dirty="0" smtClean="0"/>
              <a:t>Since it did not addressed concerns of </a:t>
            </a:r>
            <a:r>
              <a:rPr lang="en-US" sz="2800" dirty="0" err="1" smtClean="0"/>
              <a:t>Triffin’s</a:t>
            </a:r>
            <a:r>
              <a:rPr lang="en-US" sz="2800" dirty="0" smtClean="0"/>
              <a:t> paradox impact of this agreement lasted for very short period of time</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3: </a:t>
            </a:r>
            <a:r>
              <a:rPr lang="en-US" dirty="0"/>
              <a:t>C</a:t>
            </a:r>
            <a:r>
              <a:rPr lang="en-US" dirty="0" smtClean="0"/>
              <a:t>urrent exchange rates systems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438823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 Exchange Rate System</a:t>
            </a:r>
            <a:endParaRPr lang="en-US" dirty="0"/>
          </a:p>
        </p:txBody>
      </p:sp>
      <p:sp>
        <p:nvSpPr>
          <p:cNvPr id="3" name="Content Placeholder 2"/>
          <p:cNvSpPr>
            <a:spLocks noGrp="1"/>
          </p:cNvSpPr>
          <p:nvPr>
            <p:ph idx="1"/>
          </p:nvPr>
        </p:nvSpPr>
        <p:spPr>
          <a:xfrm>
            <a:off x="914400" y="1600200"/>
            <a:ext cx="8229600" cy="4876800"/>
          </a:xfrm>
        </p:spPr>
        <p:txBody>
          <a:bodyPr/>
          <a:lstStyle/>
          <a:p>
            <a:r>
              <a:rPr lang="en-US" dirty="0" smtClean="0"/>
              <a:t>Fixed/ (Pegged)/ Hard Peg with one currency</a:t>
            </a:r>
          </a:p>
          <a:p>
            <a:pPr lvl="1"/>
            <a:r>
              <a:rPr lang="en-US" dirty="0" smtClean="0"/>
              <a:t>Rates that governments agree on and undertake to maintain</a:t>
            </a:r>
          </a:p>
          <a:p>
            <a:pPr lvl="1"/>
            <a:r>
              <a:rPr lang="en-US" dirty="0" smtClean="0"/>
              <a:t>A fixed exchange rate is a commitment by a country to buy and sell its currency at fixed, unchanging prices (in terms of other currencies)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 Exchange Rate System</a:t>
            </a:r>
            <a:endParaRPr lang="en-US" dirty="0"/>
          </a:p>
        </p:txBody>
      </p:sp>
      <p:sp>
        <p:nvSpPr>
          <p:cNvPr id="3" name="Content Placeholder 2"/>
          <p:cNvSpPr>
            <a:spLocks noGrp="1"/>
          </p:cNvSpPr>
          <p:nvPr>
            <p:ph idx="1"/>
          </p:nvPr>
        </p:nvSpPr>
        <p:spPr>
          <a:xfrm>
            <a:off x="762000" y="1600200"/>
            <a:ext cx="8229600" cy="4876800"/>
          </a:xfrm>
        </p:spPr>
        <p:txBody>
          <a:bodyPr>
            <a:normAutofit/>
          </a:bodyPr>
          <a:lstStyle/>
          <a:p>
            <a:r>
              <a:rPr lang="en-US" dirty="0" smtClean="0"/>
              <a:t>Fixed/ (Pegged)/ Hard Peg with one currency</a:t>
            </a:r>
          </a:p>
          <a:p>
            <a:pPr lvl="1">
              <a:buFontTx/>
              <a:buChar char="×"/>
            </a:pPr>
            <a:r>
              <a:rPr lang="en-US" dirty="0" smtClean="0"/>
              <a:t>The central bank or Treasury must maintain foreign exchange reserves</a:t>
            </a:r>
          </a:p>
          <a:p>
            <a:pPr lvl="1">
              <a:buFontTx/>
              <a:buChar char="×"/>
            </a:pPr>
            <a:r>
              <a:rPr lang="en-US" dirty="0" smtClean="0"/>
              <a:t>These reserves are limited</a:t>
            </a:r>
          </a:p>
          <a:p>
            <a:pPr lvl="1">
              <a:buFontTx/>
              <a:buChar char="×"/>
            </a:pPr>
            <a:r>
              <a:rPr lang="en-US" dirty="0" smtClean="0"/>
              <a:t>Heavy burden on exchange rates</a:t>
            </a:r>
          </a:p>
          <a:p>
            <a:pPr lvl="1">
              <a:buFontTx/>
              <a:buChar char="×"/>
            </a:pPr>
            <a:r>
              <a:rPr lang="en-US" dirty="0" smtClean="0"/>
              <a:t>Fails to solve problems of BOP disequilibrium </a:t>
            </a:r>
          </a:p>
          <a:p>
            <a:pPr lvl="1">
              <a:buFontTx/>
              <a:buChar char="×"/>
            </a:pPr>
            <a:r>
              <a:rPr lang="en-US" dirty="0" smtClean="0"/>
              <a:t>Does not prevents real shocks</a:t>
            </a:r>
          </a:p>
          <a:p>
            <a:pPr lvl="1">
              <a:buFontTx/>
              <a:buChar char="×"/>
            </a:pPr>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 Exchange Rate System</a:t>
            </a:r>
            <a:endParaRPr lang="en-US" dirty="0"/>
          </a:p>
        </p:txBody>
      </p:sp>
      <p:sp>
        <p:nvSpPr>
          <p:cNvPr id="3" name="Content Placeholder 2"/>
          <p:cNvSpPr>
            <a:spLocks noGrp="1"/>
          </p:cNvSpPr>
          <p:nvPr>
            <p:ph idx="1"/>
          </p:nvPr>
        </p:nvSpPr>
        <p:spPr>
          <a:xfrm>
            <a:off x="914400" y="1600200"/>
            <a:ext cx="8229600" cy="4876800"/>
          </a:xfrm>
        </p:spPr>
        <p:txBody>
          <a:bodyPr/>
          <a:lstStyle/>
          <a:p>
            <a:pPr lvl="1">
              <a:buFont typeface="Wingdings" pitchFamily="2" charset="2"/>
              <a:buChar char="ü"/>
            </a:pPr>
            <a:r>
              <a:rPr lang="en-US" dirty="0" smtClean="0"/>
              <a:t>Lot of intervention of government </a:t>
            </a:r>
          </a:p>
          <a:p>
            <a:pPr lvl="1">
              <a:buFont typeface="Wingdings" pitchFamily="2" charset="2"/>
              <a:buChar char="ü"/>
            </a:pPr>
            <a:r>
              <a:rPr lang="en-US" dirty="0" smtClean="0"/>
              <a:t>Less inflationary</a:t>
            </a:r>
          </a:p>
          <a:p>
            <a:pPr lvl="1">
              <a:buFont typeface="Wingdings" pitchFamily="2" charset="2"/>
              <a:buChar char="ü"/>
            </a:pPr>
            <a:r>
              <a:rPr lang="en-US" dirty="0" smtClean="0"/>
              <a:t>Prevents monetary shocks esp. for importers &amp; exporters</a:t>
            </a:r>
          </a:p>
          <a:p>
            <a:pPr lvl="1">
              <a:buFont typeface="Wingdings" pitchFamily="2" charset="2"/>
              <a:buChar char="ü"/>
            </a:pPr>
            <a:r>
              <a:rPr lang="en-US" dirty="0" smtClean="0"/>
              <a:t>Provides less opportunity for speculation</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IF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2446062"/>
              </p:ext>
            </p:extLst>
          </p:nvPr>
        </p:nvGraphicFramePr>
        <p:xfrm>
          <a:off x="1143000" y="1066800"/>
          <a:ext cx="7848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121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Float/ Flexible Ex. Rate system</a:t>
            </a:r>
            <a:endParaRPr lang="en-US" dirty="0"/>
          </a:p>
        </p:txBody>
      </p:sp>
      <p:sp>
        <p:nvSpPr>
          <p:cNvPr id="3" name="Content Placeholder 2"/>
          <p:cNvSpPr>
            <a:spLocks noGrp="1"/>
          </p:cNvSpPr>
          <p:nvPr>
            <p:ph idx="1"/>
          </p:nvPr>
        </p:nvSpPr>
        <p:spPr>
          <a:xfrm>
            <a:off x="990600" y="1371600"/>
            <a:ext cx="8229600" cy="5181600"/>
          </a:xfrm>
        </p:spPr>
        <p:txBody>
          <a:bodyPr>
            <a:normAutofit/>
          </a:bodyPr>
          <a:lstStyle/>
          <a:p>
            <a:pPr marL="342900" lvl="2" indent="-342900"/>
            <a:r>
              <a:rPr lang="en-US" sz="2800" dirty="0" smtClean="0"/>
              <a:t>Rates that are allowed to float against other currencies and are determined by market forces</a:t>
            </a:r>
          </a:p>
          <a:p>
            <a:r>
              <a:rPr lang="en-US" sz="2800" dirty="0" smtClean="0"/>
              <a:t>Generally used by developed countries</a:t>
            </a:r>
          </a:p>
          <a:p>
            <a:r>
              <a:rPr lang="en-US" sz="2800" dirty="0" smtClean="0"/>
              <a:t> Simple operation, smoother, more fluid adjustment</a:t>
            </a:r>
          </a:p>
          <a:p>
            <a:r>
              <a:rPr lang="en-US" sz="2800" dirty="0" smtClean="0"/>
              <a:t>Brings realism in transaction</a:t>
            </a:r>
          </a:p>
          <a:p>
            <a:r>
              <a:rPr lang="en-US" sz="2800" dirty="0" smtClean="0"/>
              <a:t>Disequilibrium in BOP gets auto-</a:t>
            </a:r>
            <a:r>
              <a:rPr lang="en-US" sz="2800" dirty="0" err="1" smtClean="0"/>
              <a:t>stablized</a:t>
            </a:r>
            <a:endParaRPr lang="en-US" sz="2800" dirty="0" smtClean="0"/>
          </a:p>
          <a:p>
            <a:r>
              <a:rPr lang="en-US" sz="2800" dirty="0" smtClean="0"/>
              <a:t>Gives opportunity of speculations</a:t>
            </a:r>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Float/ Flexible Ex. Rate system</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pPr marL="342900" lvl="2" indent="-342900"/>
            <a:r>
              <a:rPr lang="en-US" sz="2800" dirty="0" smtClean="0"/>
              <a:t>Encourages inflation</a:t>
            </a:r>
          </a:p>
          <a:p>
            <a:pPr marL="342900" lvl="2" indent="-342900"/>
            <a:r>
              <a:rPr lang="en-US" sz="2800" dirty="0" smtClean="0"/>
              <a:t>Creates problems for economic health of the country</a:t>
            </a:r>
          </a:p>
          <a:p>
            <a:pPr marL="342900" lvl="2" indent="-342900"/>
            <a:r>
              <a:rPr lang="en-US" sz="2800" dirty="0" smtClean="0"/>
              <a:t>Exchange rate risk to exporters &amp; importers</a:t>
            </a:r>
          </a:p>
          <a:p>
            <a:pPr marL="342900" lvl="2" indent="-342900"/>
            <a:r>
              <a:rPr lang="en-US" sz="2800" dirty="0" smtClean="0"/>
              <a:t>Cost of hedging increases cost of trade </a:t>
            </a:r>
          </a:p>
          <a:p>
            <a:pPr marL="342900" lvl="2" indent="-342900"/>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Dirty/ managed float (India follows)</a:t>
            </a:r>
            <a:endParaRPr lang="en-US" dirty="0"/>
          </a:p>
        </p:txBody>
      </p:sp>
      <p:sp>
        <p:nvSpPr>
          <p:cNvPr id="3" name="Content Placeholder 2"/>
          <p:cNvSpPr>
            <a:spLocks noGrp="1"/>
          </p:cNvSpPr>
          <p:nvPr>
            <p:ph idx="1"/>
          </p:nvPr>
        </p:nvSpPr>
        <p:spPr>
          <a:xfrm>
            <a:off x="457200" y="1371600"/>
            <a:ext cx="8229600" cy="5181600"/>
          </a:xfrm>
        </p:spPr>
        <p:txBody>
          <a:bodyPr/>
          <a:lstStyle/>
          <a:p>
            <a:pPr algn="just"/>
            <a:r>
              <a:rPr lang="en-US" dirty="0" smtClean="0"/>
              <a:t>Managed float regime is the current international financial environment in which exchange rates fluctuate from day to day, but central banks attempt to influence their countries‘ exchange rates by buying and selling currencies.</a:t>
            </a:r>
          </a:p>
          <a:p>
            <a:pPr algn="just"/>
            <a:r>
              <a:rPr lang="en-US" dirty="0" smtClean="0"/>
              <a:t>Timely interventions of monetary authority is expected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IF</a:t>
            </a:r>
            <a:endParaRPr lang="en-US" dirty="0"/>
          </a:p>
        </p:txBody>
      </p:sp>
      <p:sp>
        <p:nvSpPr>
          <p:cNvPr id="3" name="Content Placeholder 2"/>
          <p:cNvSpPr>
            <a:spLocks noGrp="1"/>
          </p:cNvSpPr>
          <p:nvPr>
            <p:ph idx="1"/>
          </p:nvPr>
        </p:nvSpPr>
        <p:spPr/>
        <p:txBody>
          <a:bodyPr/>
          <a:lstStyle/>
          <a:p>
            <a:r>
              <a:rPr lang="en-US" dirty="0" smtClean="0"/>
              <a:t>Expanded opportunities to business</a:t>
            </a:r>
          </a:p>
          <a:p>
            <a:r>
              <a:rPr lang="en-US" dirty="0" err="1" smtClean="0"/>
              <a:t>Forex</a:t>
            </a:r>
            <a:r>
              <a:rPr lang="en-US" dirty="0" smtClean="0"/>
              <a:t> Risk</a:t>
            </a:r>
          </a:p>
          <a:p>
            <a:r>
              <a:rPr lang="en-US" dirty="0" smtClean="0"/>
              <a:t>Imperfect markets</a:t>
            </a:r>
          </a:p>
          <a:p>
            <a:r>
              <a:rPr lang="en-US" dirty="0" smtClean="0"/>
              <a:t>Political risk</a:t>
            </a:r>
          </a:p>
          <a:p>
            <a:endParaRPr lang="en-US" dirty="0"/>
          </a:p>
        </p:txBody>
      </p:sp>
    </p:spTree>
    <p:extLst>
      <p:ext uri="{BB962C8B-B14F-4D97-AF65-F5344CB8AC3E}">
        <p14:creationId xmlns:p14="http://schemas.microsoft.com/office/powerpoint/2010/main" val="260123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IF</a:t>
            </a:r>
            <a:endParaRPr lang="en-US" dirty="0"/>
          </a:p>
        </p:txBody>
      </p:sp>
      <p:sp>
        <p:nvSpPr>
          <p:cNvPr id="3" name="Content Placeholder 2"/>
          <p:cNvSpPr>
            <a:spLocks noGrp="1"/>
          </p:cNvSpPr>
          <p:nvPr>
            <p:ph idx="1"/>
          </p:nvPr>
        </p:nvSpPr>
        <p:spPr/>
        <p:txBody>
          <a:bodyPr/>
          <a:lstStyle/>
          <a:p>
            <a:r>
              <a:rPr lang="en-US" dirty="0" smtClean="0"/>
              <a:t>International finance helps in understanding inflation rates, interest rates, financial risks </a:t>
            </a:r>
            <a:r>
              <a:rPr lang="en-US" dirty="0" err="1" smtClean="0"/>
              <a:t>etc</a:t>
            </a:r>
            <a:endParaRPr lang="en-US" dirty="0" smtClean="0"/>
          </a:p>
          <a:p>
            <a:endParaRPr lang="en-US" dirty="0"/>
          </a:p>
        </p:txBody>
      </p:sp>
    </p:spTree>
    <p:extLst>
      <p:ext uri="{BB962C8B-B14F-4D97-AF65-F5344CB8AC3E}">
        <p14:creationId xmlns:p14="http://schemas.microsoft.com/office/powerpoint/2010/main" val="168203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BOP</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algn="just"/>
            <a:r>
              <a:rPr lang="en-US" dirty="0" smtClean="0"/>
              <a:t>The </a:t>
            </a:r>
            <a:r>
              <a:rPr lang="en-US" b="1" dirty="0" smtClean="0"/>
              <a:t>balance of payments</a:t>
            </a:r>
            <a:r>
              <a:rPr lang="en-US" dirty="0" smtClean="0"/>
              <a:t> (BOP) of a country is the record of all economic transactions between the residents of a country and the rest of the world in a particular period</a:t>
            </a:r>
          </a:p>
          <a:p>
            <a:pPr algn="just"/>
            <a:endParaRPr lang="en-US" dirty="0" smtClean="0"/>
          </a:p>
          <a:p>
            <a:pPr algn="just"/>
            <a:r>
              <a:rPr lang="en-US" dirty="0" smtClean="0"/>
              <a:t>It is a method countries use to monitor all international monetary transactions at a specific period of time</a:t>
            </a:r>
          </a:p>
          <a:p>
            <a:pPr algn="just"/>
            <a:endParaRPr lang="en-US" dirty="0" smtClean="0"/>
          </a:p>
          <a:p>
            <a:pPr algn="just"/>
            <a:r>
              <a:rPr lang="en-US" dirty="0" smtClean="0"/>
              <a:t> These transactions can be made by individuals, firms and government bodies.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990600"/>
          <a:ext cx="8229600" cy="5388400"/>
        </p:xfrm>
        <a:graphic>
          <a:graphicData uri="http://schemas.openxmlformats.org/drawingml/2006/table">
            <a:tbl>
              <a:tblPr firstRow="1" bandRow="1">
                <a:tableStyleId>{5C22544A-7EE6-4342-B048-85BDC9FD1C3A}</a:tableStyleId>
              </a:tblPr>
              <a:tblGrid>
                <a:gridCol w="4114800"/>
                <a:gridCol w="4114800"/>
              </a:tblGrid>
              <a:tr h="1046544">
                <a:tc>
                  <a:txBody>
                    <a:bodyPr/>
                    <a:lstStyle/>
                    <a:p>
                      <a:pPr algn="ctr"/>
                      <a:r>
                        <a:rPr lang="en-US" sz="3200" dirty="0" smtClean="0"/>
                        <a:t>Current Account</a:t>
                      </a:r>
                      <a:endParaRPr lang="en-US" sz="3200" dirty="0"/>
                    </a:p>
                  </a:txBody>
                  <a:tcPr/>
                </a:tc>
                <a:tc>
                  <a:txBody>
                    <a:bodyPr/>
                    <a:lstStyle/>
                    <a:p>
                      <a:pPr algn="ctr"/>
                      <a:r>
                        <a:rPr lang="en-US" sz="3200" dirty="0" smtClean="0"/>
                        <a:t>Capital Account</a:t>
                      </a:r>
                      <a:endParaRPr lang="en-US" sz="3200" dirty="0"/>
                    </a:p>
                  </a:txBody>
                  <a:tcPr/>
                </a:tc>
              </a:tr>
              <a:tr h="113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Export and Import of Goods (Merchandise Transactions or Visible Trade) also called</a:t>
                      </a:r>
                      <a:r>
                        <a:rPr lang="en-US" baseline="0" dirty="0" smtClean="0"/>
                        <a:t> BOT Balance of Trade</a:t>
                      </a:r>
                      <a:endParaRPr lang="en-US" dirty="0"/>
                    </a:p>
                  </a:txBody>
                  <a:tcPr/>
                </a:tc>
                <a:tc>
                  <a:txBody>
                    <a:bodyPr/>
                    <a:lstStyle/>
                    <a:p>
                      <a:r>
                        <a:rPr lang="en-US" dirty="0" smtClean="0"/>
                        <a:t>Loans (borrowing &amp; Lending)</a:t>
                      </a:r>
                      <a:endParaRPr lang="en-US" dirty="0"/>
                    </a:p>
                  </a:txBody>
                  <a:tcPr/>
                </a:tc>
              </a:tr>
              <a:tr h="2106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Export and Import of Services (Invisible Trade) travel,</a:t>
                      </a:r>
                      <a:r>
                        <a:rPr lang="en-US" baseline="0" dirty="0" smtClean="0"/>
                        <a:t> transportation, insurance, other misc services, transfer of interest, dividends profits, remittance (gifts)  </a:t>
                      </a:r>
                      <a:endParaRPr lang="en-US" dirty="0"/>
                    </a:p>
                  </a:txBody>
                  <a:tcPr/>
                </a:tc>
                <a:tc>
                  <a:txBody>
                    <a:bodyPr/>
                    <a:lstStyle/>
                    <a:p>
                      <a:r>
                        <a:rPr lang="en-US" dirty="0" smtClean="0"/>
                        <a:t>Investments (issue of equity,</a:t>
                      </a:r>
                      <a:r>
                        <a:rPr lang="en-US" baseline="0" dirty="0" smtClean="0"/>
                        <a:t> bonds, term loans, acquisition of assets) </a:t>
                      </a:r>
                      <a:endParaRPr lang="en-US" dirty="0"/>
                    </a:p>
                  </a:txBody>
                  <a:tcPr/>
                </a:tc>
              </a:tr>
              <a:tr h="1046544">
                <a:tc>
                  <a:txBody>
                    <a:bodyPr/>
                    <a:lstStyle/>
                    <a:p>
                      <a:r>
                        <a:rPr lang="en-US" dirty="0" smtClean="0"/>
                        <a:t>Non monetary Gold</a:t>
                      </a:r>
                      <a:endParaRPr lang="en-US" dirty="0"/>
                    </a:p>
                  </a:txBody>
                  <a:tcPr/>
                </a:tc>
                <a:tc>
                  <a:txBody>
                    <a:bodyPr/>
                    <a:lstStyle/>
                    <a:p>
                      <a:r>
                        <a:rPr lang="en-US" dirty="0" smtClean="0"/>
                        <a:t>Private, Banking, Government</a:t>
                      </a:r>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485</TotalTime>
  <Words>1640</Words>
  <Application>Microsoft Office PowerPoint</Application>
  <PresentationFormat>On-screen Show (4:3)</PresentationFormat>
  <Paragraphs>234</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Solstice</vt:lpstr>
      <vt:lpstr>Chapter :Introduction to International  Finance</vt:lpstr>
      <vt:lpstr>Meaning:</vt:lpstr>
      <vt:lpstr>Scope of IF </vt:lpstr>
      <vt:lpstr>PowerPoint Presentation</vt:lpstr>
      <vt:lpstr>Components of IF </vt:lpstr>
      <vt:lpstr>Features of IF</vt:lpstr>
      <vt:lpstr>Importance of IF</vt:lpstr>
      <vt:lpstr>BOP</vt:lpstr>
      <vt:lpstr>PowerPoint Presentation</vt:lpstr>
      <vt:lpstr>Third Component of BOP: Reserve A/c</vt:lpstr>
      <vt:lpstr>SDR</vt:lpstr>
      <vt:lpstr>SDR</vt:lpstr>
      <vt:lpstr>Criteria for inclusion in the SDR basket</vt:lpstr>
      <vt:lpstr>SDR</vt:lpstr>
      <vt:lpstr>Quantitative easing (QE)</vt:lpstr>
      <vt:lpstr> Before the financial crisis</vt:lpstr>
      <vt:lpstr>During Crisis</vt:lpstr>
      <vt:lpstr>How QE works</vt:lpstr>
      <vt:lpstr>Effects of QE</vt:lpstr>
      <vt:lpstr>Transactions: BOP</vt:lpstr>
      <vt:lpstr>Convertibility of currency</vt:lpstr>
      <vt:lpstr>CAC</vt:lpstr>
      <vt:lpstr>PowerPoint Presentation</vt:lpstr>
      <vt:lpstr>PowerPoint Presentation</vt:lpstr>
      <vt:lpstr>PowerPoint Presentation</vt:lpstr>
      <vt:lpstr>PowerPoint Presentation</vt:lpstr>
      <vt:lpstr>Chapter 2: International Monetary Systems</vt:lpstr>
      <vt:lpstr>World Exchange rate Systems</vt:lpstr>
      <vt:lpstr>Figure 15.2 - Growth of the Gold Standard</vt:lpstr>
      <vt:lpstr>Gold Species System</vt:lpstr>
      <vt:lpstr>Gold Bullion Standard</vt:lpstr>
      <vt:lpstr>Mint par exchange /Par value system</vt:lpstr>
      <vt:lpstr>Gold Exchange Standard</vt:lpstr>
      <vt:lpstr>Advantages of GSS </vt:lpstr>
      <vt:lpstr>Disadvantages of GSS </vt:lpstr>
      <vt:lpstr>End of Gold standards</vt:lpstr>
      <vt:lpstr>End of Gold standards</vt:lpstr>
      <vt:lpstr>Bretton Woods System</vt:lpstr>
      <vt:lpstr>Bretton Woods System</vt:lpstr>
      <vt:lpstr>Three major Principles of BWS</vt:lpstr>
      <vt:lpstr>Triffin’s Paradox</vt:lpstr>
      <vt:lpstr>PowerPoint Presentation</vt:lpstr>
      <vt:lpstr>Collapse of BWS</vt:lpstr>
      <vt:lpstr>Collapse of BWS</vt:lpstr>
      <vt:lpstr>Smithsonian Agreement</vt:lpstr>
      <vt:lpstr>Chapter 3: Current exchange rates systems </vt:lpstr>
      <vt:lpstr>Present Exchange Rate System</vt:lpstr>
      <vt:lpstr>Present Exchange Rate System</vt:lpstr>
      <vt:lpstr>Present Exchange Rate System</vt:lpstr>
      <vt:lpstr>Free Float/ Flexible Ex. Rate system</vt:lpstr>
      <vt:lpstr>Free Float/ Flexible Ex. Rate system</vt:lpstr>
      <vt:lpstr>Dirty/ managed float (India follows)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I’nal Finance</dc:title>
  <dc:creator>Sugandhi</dc:creator>
  <cp:lastModifiedBy>User</cp:lastModifiedBy>
  <cp:revision>59</cp:revision>
  <dcterms:created xsi:type="dcterms:W3CDTF">2006-08-16T00:00:00Z</dcterms:created>
  <dcterms:modified xsi:type="dcterms:W3CDTF">2018-07-02T03:16:31Z</dcterms:modified>
</cp:coreProperties>
</file>